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50" r:id="rId1"/>
  </p:sldMasterIdLst>
  <p:sldIdLst>
    <p:sldId id="256" r:id="rId2"/>
    <p:sldId id="271" r:id="rId3"/>
    <p:sldId id="257" r:id="rId4"/>
    <p:sldId id="258" r:id="rId5"/>
    <p:sldId id="269" r:id="rId6"/>
    <p:sldId id="270" r:id="rId7"/>
    <p:sldId id="259" r:id="rId8"/>
    <p:sldId id="260" r:id="rId9"/>
    <p:sldId id="261" r:id="rId10"/>
    <p:sldId id="262" r:id="rId11"/>
    <p:sldId id="264" r:id="rId12"/>
    <p:sldId id="267" r:id="rId13"/>
    <p:sldId id="268" r:id="rId14"/>
  </p:sldIdLst>
  <p:sldSz cx="9144000" cy="6858000" type="screen4x3"/>
  <p:notesSz cx="7559675" cy="106918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23" autoAdjust="0"/>
    <p:restoredTop sz="94660"/>
  </p:normalViewPr>
  <p:slideViewPr>
    <p:cSldViewPr>
      <p:cViewPr varScale="1">
        <p:scale>
          <a:sx n="66" d="100"/>
          <a:sy n="66" d="100"/>
        </p:scale>
        <p:origin x="-120" y="-14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r>
              <a:rPr lang="ru-RU" sz="1200" smtClean="0">
                <a:solidFill>
                  <a:srgbClr val="D38E28"/>
                </a:solidFill>
                <a:latin typeface="Franklin Gothic Book"/>
              </a:rPr>
              <a:t>&lt;дата/время&gt;21.10.13</a:t>
            </a:r>
            <a:endParaRPr lang="ru-RU"/>
          </a:p>
        </p:txBody>
      </p:sp>
      <p:sp>
        <p:nvSpPr>
          <p:cNvPr id="2" name="Нижний колонтитул 1"/>
          <p:cNvSpPr>
            <a:spLocks noGrp="1"/>
          </p:cNvSpPr>
          <p:nvPr>
            <p:ph type="ftr" sz="quarter" idx="11"/>
          </p:nvPr>
        </p:nvSpPr>
        <p:spPr/>
        <p:txBody>
          <a:bodyPr/>
          <a:lstStyle/>
          <a:p>
            <a:r>
              <a:rPr lang="ru-RU" smtClean="0"/>
              <a:t>&lt;нижний колонтитул&gt;</a:t>
            </a:r>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61E14161-41C1-41C1-A141-D1A16131A191}" type="slidenum">
              <a:rPr lang="ru-RU" sz="1200" smtClean="0">
                <a:solidFill>
                  <a:srgbClr val="D38E28"/>
                </a:solidFill>
                <a:latin typeface="Franklin Gothic Book"/>
              </a:rPr>
              <a:pPr/>
              <a:t>‹#›</a:t>
            </a:fld>
            <a:fld id="{61215101-C101-41D1-8131-D1B1D1D1C1C1}" type="slidenum">
              <a:rPr lang="ru-RU" sz="1200" smtClean="0">
                <a:solidFill>
                  <a:srgbClr val="D38E28"/>
                </a:solidFill>
                <a:latin typeface="Franklin Gothic Book"/>
              </a: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r>
              <a:rPr lang="ru-RU" sz="1200" smtClean="0">
                <a:solidFill>
                  <a:srgbClr val="D38E28"/>
                </a:solidFill>
                <a:latin typeface="Franklin Gothic Book"/>
              </a:rPr>
              <a:t>&lt;дата/время&gt;21.10.13</a:t>
            </a:r>
            <a:endParaRPr lang="ru-RU"/>
          </a:p>
        </p:txBody>
      </p:sp>
      <p:sp>
        <p:nvSpPr>
          <p:cNvPr id="5" name="Нижний колонтитул 4"/>
          <p:cNvSpPr>
            <a:spLocks noGrp="1"/>
          </p:cNvSpPr>
          <p:nvPr>
            <p:ph type="ftr" sz="quarter" idx="11"/>
          </p:nvPr>
        </p:nvSpPr>
        <p:spPr/>
        <p:txBody>
          <a:bodyPr/>
          <a:lstStyle/>
          <a:p>
            <a:r>
              <a:rPr lang="ru-RU" smtClean="0"/>
              <a:t>&lt;нижний колонтитул&gt;</a:t>
            </a:r>
            <a:endParaRPr lang="ru-RU"/>
          </a:p>
        </p:txBody>
      </p:sp>
      <p:sp>
        <p:nvSpPr>
          <p:cNvPr id="6" name="Номер слайда 5"/>
          <p:cNvSpPr>
            <a:spLocks noGrp="1"/>
          </p:cNvSpPr>
          <p:nvPr>
            <p:ph type="sldNum" sz="quarter" idx="12"/>
          </p:nvPr>
        </p:nvSpPr>
        <p:spPr/>
        <p:txBody>
          <a:bodyPr/>
          <a:lstStyle/>
          <a:p>
            <a:fld id="{61E14161-41C1-41C1-A141-D1A16131A191}" type="slidenum">
              <a:rPr lang="ru-RU" sz="1200" smtClean="0">
                <a:solidFill>
                  <a:srgbClr val="D38E28"/>
                </a:solidFill>
                <a:latin typeface="Franklin Gothic Book"/>
              </a:rPr>
              <a:pPr/>
              <a:t>‹#›</a:t>
            </a:fld>
            <a:fld id="{61215101-C101-41D1-8131-D1B1D1D1C1C1}" type="slidenum">
              <a:rPr lang="ru-RU" sz="1200" smtClean="0">
                <a:solidFill>
                  <a:srgbClr val="D38E28"/>
                </a:solidFill>
                <a:latin typeface="Franklin Gothic Book"/>
              </a: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r>
              <a:rPr lang="ru-RU" sz="1200" smtClean="0">
                <a:solidFill>
                  <a:srgbClr val="D38E28"/>
                </a:solidFill>
                <a:latin typeface="Franklin Gothic Book"/>
              </a:rPr>
              <a:t>&lt;дата/время&gt;21.10.13</a:t>
            </a:r>
            <a:endParaRPr lang="ru-RU"/>
          </a:p>
        </p:txBody>
      </p:sp>
      <p:sp>
        <p:nvSpPr>
          <p:cNvPr id="5" name="Нижний колонтитул 4"/>
          <p:cNvSpPr>
            <a:spLocks noGrp="1"/>
          </p:cNvSpPr>
          <p:nvPr>
            <p:ph type="ftr" sz="quarter" idx="11"/>
          </p:nvPr>
        </p:nvSpPr>
        <p:spPr/>
        <p:txBody>
          <a:bodyPr/>
          <a:lstStyle/>
          <a:p>
            <a:r>
              <a:rPr lang="ru-RU" smtClean="0"/>
              <a:t>&lt;нижний колонтитул&gt;</a:t>
            </a:r>
            <a:endParaRPr lang="ru-RU"/>
          </a:p>
        </p:txBody>
      </p:sp>
      <p:sp>
        <p:nvSpPr>
          <p:cNvPr id="6" name="Номер слайда 5"/>
          <p:cNvSpPr>
            <a:spLocks noGrp="1"/>
          </p:cNvSpPr>
          <p:nvPr>
            <p:ph type="sldNum" sz="quarter" idx="12"/>
          </p:nvPr>
        </p:nvSpPr>
        <p:spPr/>
        <p:txBody>
          <a:bodyPr/>
          <a:lstStyle/>
          <a:p>
            <a:fld id="{61E14161-41C1-41C1-A141-D1A16131A191}" type="slidenum">
              <a:rPr lang="ru-RU" sz="1200" smtClean="0">
                <a:solidFill>
                  <a:srgbClr val="D38E28"/>
                </a:solidFill>
                <a:latin typeface="Franklin Gothic Book"/>
              </a:rPr>
              <a:pPr/>
              <a:t>‹#›</a:t>
            </a:fld>
            <a:fld id="{61215101-C101-41D1-8131-D1B1D1D1C1C1}" type="slidenum">
              <a:rPr lang="ru-RU" sz="1200" smtClean="0">
                <a:solidFill>
                  <a:srgbClr val="D38E28"/>
                </a:solidFill>
                <a:latin typeface="Franklin Gothic Book"/>
              </a: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Объект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r>
              <a:rPr lang="ru-RU" sz="1200" smtClean="0">
                <a:solidFill>
                  <a:srgbClr val="D38E28"/>
                </a:solidFill>
                <a:latin typeface="Franklin Gothic Book"/>
              </a:rPr>
              <a:t>&lt;дата/время&gt;21.10.13</a:t>
            </a:r>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r>
              <a:rPr lang="ru-RU" smtClean="0"/>
              <a:t>&lt;нижний колонтитул&gt;</a:t>
            </a:r>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61E14161-41C1-41C1-A141-D1A16131A191}" type="slidenum">
              <a:rPr lang="ru-RU" sz="1200" smtClean="0">
                <a:solidFill>
                  <a:srgbClr val="D38E28"/>
                </a:solidFill>
                <a:latin typeface="Franklin Gothic Book"/>
              </a:rPr>
              <a:pPr/>
              <a:t>‹#›</a:t>
            </a:fld>
            <a:fld id="{61215101-C101-41D1-8131-D1B1D1D1C1C1}" type="slidenum">
              <a:rPr lang="ru-RU" sz="1200" smtClean="0">
                <a:solidFill>
                  <a:srgbClr val="D38E28"/>
                </a:solidFill>
                <a:latin typeface="Franklin Gothic Book"/>
              </a: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r>
              <a:rPr lang="ru-RU" sz="1200" smtClean="0">
                <a:solidFill>
                  <a:srgbClr val="D38E28"/>
                </a:solidFill>
                <a:latin typeface="Franklin Gothic Book"/>
              </a:rPr>
              <a:t>&lt;дата/время&gt;21.10.13</a:t>
            </a:r>
            <a:endParaRPr lang="ru-RU"/>
          </a:p>
        </p:txBody>
      </p:sp>
      <p:sp>
        <p:nvSpPr>
          <p:cNvPr id="11" name="Нижний колонтитул 10"/>
          <p:cNvSpPr>
            <a:spLocks noGrp="1"/>
          </p:cNvSpPr>
          <p:nvPr>
            <p:ph type="ftr" sz="quarter" idx="11"/>
          </p:nvPr>
        </p:nvSpPr>
        <p:spPr/>
        <p:txBody>
          <a:bodyPr/>
          <a:lstStyle/>
          <a:p>
            <a:r>
              <a:rPr lang="ru-RU" smtClean="0"/>
              <a:t>&lt;нижний колонтитул&gt;</a:t>
            </a:r>
            <a:endParaRPr lang="ru-RU"/>
          </a:p>
        </p:txBody>
      </p:sp>
      <p:sp>
        <p:nvSpPr>
          <p:cNvPr id="16" name="Номер слайда 15"/>
          <p:cNvSpPr>
            <a:spLocks noGrp="1"/>
          </p:cNvSpPr>
          <p:nvPr>
            <p:ph type="sldNum" sz="quarter" idx="12"/>
          </p:nvPr>
        </p:nvSpPr>
        <p:spPr/>
        <p:txBody>
          <a:bodyPr/>
          <a:lstStyle/>
          <a:p>
            <a:fld id="{61E14161-41C1-41C1-A141-D1A16131A191}" type="slidenum">
              <a:rPr lang="ru-RU" sz="1200" smtClean="0">
                <a:solidFill>
                  <a:srgbClr val="D38E28"/>
                </a:solidFill>
                <a:latin typeface="Franklin Gothic Book"/>
              </a:rPr>
              <a:pPr/>
              <a:t>‹#›</a:t>
            </a:fld>
            <a:fld id="{61215101-C101-41D1-8131-D1B1D1D1C1C1}" type="slidenum">
              <a:rPr lang="ru-RU" sz="1200" smtClean="0">
                <a:solidFill>
                  <a:srgbClr val="D38E28"/>
                </a:solidFill>
                <a:latin typeface="Franklin Gothic Book"/>
              </a:rPr>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Объект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r>
              <a:rPr lang="ru-RU" sz="1200" smtClean="0">
                <a:solidFill>
                  <a:srgbClr val="D38E28"/>
                </a:solidFill>
                <a:latin typeface="Franklin Gothic Book"/>
              </a:rPr>
              <a:t>&lt;дата/время&gt;21.10.13</a:t>
            </a:r>
            <a:endParaRPr lang="ru-RU"/>
          </a:p>
        </p:txBody>
      </p:sp>
      <p:sp>
        <p:nvSpPr>
          <p:cNvPr id="10" name="Нижний колонтитул 9"/>
          <p:cNvSpPr>
            <a:spLocks noGrp="1"/>
          </p:cNvSpPr>
          <p:nvPr>
            <p:ph type="ftr" sz="quarter" idx="11"/>
          </p:nvPr>
        </p:nvSpPr>
        <p:spPr/>
        <p:txBody>
          <a:bodyPr/>
          <a:lstStyle/>
          <a:p>
            <a:r>
              <a:rPr lang="ru-RU" smtClean="0"/>
              <a:t>&lt;нижний колонтитул&gt;</a:t>
            </a:r>
            <a:endParaRPr lang="ru-RU"/>
          </a:p>
        </p:txBody>
      </p:sp>
      <p:sp>
        <p:nvSpPr>
          <p:cNvPr id="31" name="Номер слайда 30"/>
          <p:cNvSpPr>
            <a:spLocks noGrp="1"/>
          </p:cNvSpPr>
          <p:nvPr>
            <p:ph type="sldNum" sz="quarter" idx="12"/>
          </p:nvPr>
        </p:nvSpPr>
        <p:spPr/>
        <p:txBody>
          <a:bodyPr/>
          <a:lstStyle/>
          <a:p>
            <a:fld id="{61E14161-41C1-41C1-A141-D1A16131A191}" type="slidenum">
              <a:rPr lang="ru-RU" sz="1200" smtClean="0">
                <a:solidFill>
                  <a:srgbClr val="D38E28"/>
                </a:solidFill>
                <a:latin typeface="Franklin Gothic Book"/>
              </a:rPr>
              <a:pPr/>
              <a:t>‹#›</a:t>
            </a:fld>
            <a:fld id="{61215101-C101-41D1-8131-D1B1D1D1C1C1}" type="slidenum">
              <a:rPr lang="ru-RU" sz="1200" smtClean="0">
                <a:solidFill>
                  <a:srgbClr val="D38E28"/>
                </a:solidFill>
                <a:latin typeface="Franklin Gothic Book"/>
              </a: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Объект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Объект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r>
              <a:rPr lang="ru-RU" sz="1200" smtClean="0">
                <a:solidFill>
                  <a:srgbClr val="D38E28"/>
                </a:solidFill>
                <a:latin typeface="Franklin Gothic Book"/>
              </a:rPr>
              <a:t>&lt;дата/время&gt;21.10.13</a:t>
            </a:r>
            <a:endParaRPr lang="ru-RU"/>
          </a:p>
        </p:txBody>
      </p:sp>
      <p:sp>
        <p:nvSpPr>
          <p:cNvPr id="6" name="Нижний колонтитул 5"/>
          <p:cNvSpPr>
            <a:spLocks noGrp="1"/>
          </p:cNvSpPr>
          <p:nvPr>
            <p:ph type="ftr" sz="quarter" idx="11"/>
          </p:nvPr>
        </p:nvSpPr>
        <p:spPr/>
        <p:txBody>
          <a:bodyPr/>
          <a:lstStyle/>
          <a:p>
            <a:r>
              <a:rPr lang="ru-RU" smtClean="0"/>
              <a:t>&lt;нижний колонтитул&gt;</a:t>
            </a:r>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61E14161-41C1-41C1-A141-D1A16131A191}" type="slidenum">
              <a:rPr lang="ru-RU" sz="1200" smtClean="0">
                <a:solidFill>
                  <a:srgbClr val="D38E28"/>
                </a:solidFill>
                <a:latin typeface="Franklin Gothic Book"/>
              </a:rPr>
              <a:pPr/>
              <a:t>‹#›</a:t>
            </a:fld>
            <a:fld id="{61215101-C101-41D1-8131-D1B1D1D1C1C1}" type="slidenum">
              <a:rPr lang="ru-RU" sz="1200" smtClean="0">
                <a:solidFill>
                  <a:srgbClr val="D38E28"/>
                </a:solidFill>
                <a:latin typeface="Franklin Gothic Book"/>
              </a:rPr>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r>
              <a:rPr lang="ru-RU" sz="1200" smtClean="0">
                <a:solidFill>
                  <a:srgbClr val="D38E28"/>
                </a:solidFill>
                <a:latin typeface="Franklin Gothic Book"/>
              </a:rPr>
              <a:t>&lt;дата/время&gt;21.10.13</a:t>
            </a:r>
            <a:endParaRPr lang="ru-RU"/>
          </a:p>
        </p:txBody>
      </p:sp>
      <p:sp>
        <p:nvSpPr>
          <p:cNvPr id="21" name="Нижний колонтитул 20"/>
          <p:cNvSpPr>
            <a:spLocks noGrp="1"/>
          </p:cNvSpPr>
          <p:nvPr>
            <p:ph type="ftr" sz="quarter" idx="11"/>
          </p:nvPr>
        </p:nvSpPr>
        <p:spPr/>
        <p:txBody>
          <a:bodyPr/>
          <a:lstStyle/>
          <a:p>
            <a:r>
              <a:rPr lang="ru-RU" smtClean="0"/>
              <a:t>&lt;нижний колонтитул&gt;</a:t>
            </a:r>
            <a:endParaRPr lang="ru-RU"/>
          </a:p>
        </p:txBody>
      </p:sp>
      <p:sp>
        <p:nvSpPr>
          <p:cNvPr id="6" name="Номер слайда 5"/>
          <p:cNvSpPr>
            <a:spLocks noGrp="1"/>
          </p:cNvSpPr>
          <p:nvPr>
            <p:ph type="sldNum" sz="quarter" idx="12"/>
          </p:nvPr>
        </p:nvSpPr>
        <p:spPr/>
        <p:txBody>
          <a:bodyPr/>
          <a:lstStyle/>
          <a:p>
            <a:fld id="{61E14161-41C1-41C1-A141-D1A16131A191}" type="slidenum">
              <a:rPr lang="ru-RU" sz="1200" smtClean="0">
                <a:solidFill>
                  <a:srgbClr val="D38E28"/>
                </a:solidFill>
                <a:latin typeface="Franklin Gothic Book"/>
              </a:rPr>
              <a:pPr/>
              <a:t>‹#›</a:t>
            </a:fld>
            <a:fld id="{61215101-C101-41D1-8131-D1B1D1D1C1C1}" type="slidenum">
              <a:rPr lang="ru-RU" sz="1200" smtClean="0">
                <a:solidFill>
                  <a:srgbClr val="D38E28"/>
                </a:solidFill>
                <a:latin typeface="Franklin Gothic Book"/>
              </a: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r>
              <a:rPr lang="ru-RU" sz="1200" smtClean="0">
                <a:solidFill>
                  <a:srgbClr val="D38E28"/>
                </a:solidFill>
                <a:latin typeface="Franklin Gothic Book"/>
              </a:rPr>
              <a:t>&lt;дата/время&gt;21.10.13</a:t>
            </a:r>
            <a:endParaRPr lang="ru-RU"/>
          </a:p>
        </p:txBody>
      </p:sp>
      <p:sp>
        <p:nvSpPr>
          <p:cNvPr id="24" name="Нижний колонтитул 23"/>
          <p:cNvSpPr>
            <a:spLocks noGrp="1"/>
          </p:cNvSpPr>
          <p:nvPr>
            <p:ph type="ftr" sz="quarter" idx="11"/>
          </p:nvPr>
        </p:nvSpPr>
        <p:spPr/>
        <p:txBody>
          <a:bodyPr/>
          <a:lstStyle/>
          <a:p>
            <a:r>
              <a:rPr lang="ru-RU" smtClean="0"/>
              <a:t>&lt;нижний колонтитул&gt;</a:t>
            </a:r>
            <a:endParaRPr lang="ru-RU"/>
          </a:p>
        </p:txBody>
      </p:sp>
      <p:sp>
        <p:nvSpPr>
          <p:cNvPr id="7" name="Номер слайда 6"/>
          <p:cNvSpPr>
            <a:spLocks noGrp="1"/>
          </p:cNvSpPr>
          <p:nvPr>
            <p:ph type="sldNum" sz="quarter" idx="12"/>
          </p:nvPr>
        </p:nvSpPr>
        <p:spPr/>
        <p:txBody>
          <a:bodyPr/>
          <a:lstStyle/>
          <a:p>
            <a:fld id="{61E14161-41C1-41C1-A141-D1A16131A191}" type="slidenum">
              <a:rPr lang="ru-RU" sz="1200" smtClean="0">
                <a:solidFill>
                  <a:srgbClr val="D38E28"/>
                </a:solidFill>
                <a:latin typeface="Franklin Gothic Book"/>
              </a:rPr>
              <a:pPr/>
              <a:t>‹#›</a:t>
            </a:fld>
            <a:fld id="{61215101-C101-41D1-8131-D1B1D1D1C1C1}" type="slidenum">
              <a:rPr lang="ru-RU" sz="1200" smtClean="0">
                <a:solidFill>
                  <a:srgbClr val="D38E28"/>
                </a:solidFill>
                <a:latin typeface="Franklin Gothic Book"/>
              </a: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Объект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r>
              <a:rPr lang="ru-RU" sz="1200" smtClean="0">
                <a:solidFill>
                  <a:srgbClr val="D38E28"/>
                </a:solidFill>
                <a:latin typeface="Franklin Gothic Book"/>
              </a:rPr>
              <a:t>&lt;дата/время&gt;21.10.13</a:t>
            </a:r>
            <a:endParaRPr lang="ru-RU"/>
          </a:p>
        </p:txBody>
      </p:sp>
      <p:sp>
        <p:nvSpPr>
          <p:cNvPr id="29" name="Нижний колонтитул 28"/>
          <p:cNvSpPr>
            <a:spLocks noGrp="1"/>
          </p:cNvSpPr>
          <p:nvPr>
            <p:ph type="ftr" sz="quarter" idx="11"/>
          </p:nvPr>
        </p:nvSpPr>
        <p:spPr/>
        <p:txBody>
          <a:bodyPr/>
          <a:lstStyle/>
          <a:p>
            <a:r>
              <a:rPr lang="ru-RU" smtClean="0"/>
              <a:t>&lt;нижний колонтитул&gt;</a:t>
            </a:r>
            <a:endParaRPr lang="ru-RU"/>
          </a:p>
        </p:txBody>
      </p:sp>
      <p:sp>
        <p:nvSpPr>
          <p:cNvPr id="7" name="Номер слайда 6"/>
          <p:cNvSpPr>
            <a:spLocks noGrp="1"/>
          </p:cNvSpPr>
          <p:nvPr>
            <p:ph type="sldNum" sz="quarter" idx="12"/>
          </p:nvPr>
        </p:nvSpPr>
        <p:spPr/>
        <p:txBody>
          <a:bodyPr/>
          <a:lstStyle/>
          <a:p>
            <a:fld id="{61E14161-41C1-41C1-A141-D1A16131A191}" type="slidenum">
              <a:rPr lang="ru-RU" sz="1200" smtClean="0">
                <a:solidFill>
                  <a:srgbClr val="D38E28"/>
                </a:solidFill>
                <a:latin typeface="Franklin Gothic Book"/>
              </a:rPr>
              <a:pPr/>
              <a:t>‹#›</a:t>
            </a:fld>
            <a:fld id="{61215101-C101-41D1-8131-D1B1D1D1C1C1}" type="slidenum">
              <a:rPr lang="ru-RU" sz="1200" smtClean="0">
                <a:solidFill>
                  <a:srgbClr val="D38E28"/>
                </a:solidFill>
                <a:latin typeface="Franklin Gothic Book"/>
              </a: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r>
              <a:rPr lang="ru-RU" sz="1200" smtClean="0">
                <a:solidFill>
                  <a:srgbClr val="D38E28"/>
                </a:solidFill>
                <a:latin typeface="Franklin Gothic Book"/>
              </a:rPr>
              <a:t>&lt;дата/время&gt;21.10.13</a:t>
            </a:r>
            <a:endParaRPr lang="ru-RU"/>
          </a:p>
        </p:txBody>
      </p:sp>
      <p:sp>
        <p:nvSpPr>
          <p:cNvPr id="5" name="Нижний колонтитул 4"/>
          <p:cNvSpPr>
            <a:spLocks noGrp="1"/>
          </p:cNvSpPr>
          <p:nvPr>
            <p:ph type="ftr" sz="quarter" idx="11"/>
          </p:nvPr>
        </p:nvSpPr>
        <p:spPr/>
        <p:txBody>
          <a:bodyPr/>
          <a:lstStyle/>
          <a:p>
            <a:r>
              <a:rPr lang="ru-RU" smtClean="0"/>
              <a:t>&lt;нижний колонтитул&gt;</a:t>
            </a:r>
            <a:endParaRPr lang="ru-RU"/>
          </a:p>
        </p:txBody>
      </p:sp>
      <p:sp>
        <p:nvSpPr>
          <p:cNvPr id="31" name="Номер слайда 30"/>
          <p:cNvSpPr>
            <a:spLocks noGrp="1"/>
          </p:cNvSpPr>
          <p:nvPr>
            <p:ph type="sldNum" sz="quarter" idx="12"/>
          </p:nvPr>
        </p:nvSpPr>
        <p:spPr/>
        <p:txBody>
          <a:bodyPr/>
          <a:lstStyle/>
          <a:p>
            <a:fld id="{61E14161-41C1-41C1-A141-D1A16131A191}" type="slidenum">
              <a:rPr lang="ru-RU" sz="1200" smtClean="0">
                <a:solidFill>
                  <a:srgbClr val="D38E28"/>
                </a:solidFill>
                <a:latin typeface="Franklin Gothic Book"/>
              </a:rPr>
              <a:pPr/>
              <a:t>‹#›</a:t>
            </a:fld>
            <a:fld id="{61215101-C101-41D1-8131-D1B1D1D1C1C1}" type="slidenum">
              <a:rPr lang="ru-RU" sz="1200" smtClean="0">
                <a:solidFill>
                  <a:srgbClr val="D38E28"/>
                </a:solidFill>
                <a:latin typeface="Franklin Gothic Book"/>
              </a:rPr>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r>
              <a:rPr lang="ru-RU" sz="1200" smtClean="0">
                <a:solidFill>
                  <a:srgbClr val="D38E28"/>
                </a:solidFill>
                <a:latin typeface="Franklin Gothic Book"/>
              </a:rPr>
              <a:t>&lt;дата/время&gt;21.10.13</a:t>
            </a:r>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r>
              <a:rPr lang="ru-RU" smtClean="0"/>
              <a:t>&lt;нижний колонтитул&gt;</a:t>
            </a:r>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1E14161-41C1-41C1-A141-D1A16131A191}" type="slidenum">
              <a:rPr lang="ru-RU" sz="1200" smtClean="0">
                <a:solidFill>
                  <a:srgbClr val="D38E28"/>
                </a:solidFill>
                <a:latin typeface="Franklin Gothic Book"/>
              </a:rPr>
              <a:pPr/>
              <a:t>‹#›</a:t>
            </a:fld>
            <a:fld id="{61215101-C101-41D1-8131-D1B1D1D1C1C1}" type="slidenum">
              <a:rPr lang="ru-RU" sz="1200" smtClean="0">
                <a:solidFill>
                  <a:srgbClr val="D38E28"/>
                </a:solidFill>
                <a:latin typeface="Franklin Gothic Book"/>
              </a:rPr>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hyperlink" Target="garantf1://83048.1000/" TargetMode="External"/><Relationship Id="rId2" Type="http://schemas.openxmlformats.org/officeDocument/2006/relationships/hyperlink" Target="garantf1://85100.1000/" TargetMode="Externa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hyperlink" Target="garantf1://12025146.27/" TargetMode="External"/><Relationship Id="rId4" Type="http://schemas.openxmlformats.org/officeDocument/2006/relationships/hyperlink" Target="garantf1://70292898.1001/"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Shape 1"/>
          <p:cNvSpPr txBox="1"/>
          <p:nvPr/>
        </p:nvSpPr>
        <p:spPr>
          <a:xfrm>
            <a:off x="323640" y="188640"/>
            <a:ext cx="8457840" cy="1235160"/>
          </a:xfrm>
          <a:prstGeom prst="rect">
            <a:avLst/>
          </a:prstGeom>
        </p:spPr>
        <p:txBody>
          <a:bodyPr lIns="90000" tIns="45000" rIns="90000" bIns="45000"/>
          <a:lstStyle/>
          <a:p>
            <a:pPr algn="ctr"/>
            <a:r>
              <a:rPr lang="ru-RU" sz="2000" dirty="0">
                <a:solidFill>
                  <a:srgbClr val="003300"/>
                </a:solidFill>
                <a:latin typeface="Franklin Gothic Medium"/>
              </a:rPr>
              <a:t>I форум учителей сельских школ в Смоленской области
</a:t>
            </a:r>
            <a:r>
              <a:rPr lang="ru-RU" sz="2000" dirty="0" smtClean="0">
                <a:solidFill>
                  <a:srgbClr val="003300"/>
                </a:solidFill>
                <a:latin typeface="Franklin Gothic Medium"/>
              </a:rPr>
              <a:t>«Современная </a:t>
            </a:r>
            <a:r>
              <a:rPr lang="ru-RU" sz="2000" dirty="0">
                <a:solidFill>
                  <a:srgbClr val="003300"/>
                </a:solidFill>
                <a:latin typeface="Franklin Gothic Medium"/>
              </a:rPr>
              <a:t>сельская школа: проблемы и перспективы </a:t>
            </a:r>
            <a:r>
              <a:rPr lang="ru-RU" sz="2000" dirty="0" smtClean="0">
                <a:solidFill>
                  <a:srgbClr val="003300"/>
                </a:solidFill>
                <a:latin typeface="Franklin Gothic Medium"/>
              </a:rPr>
              <a:t>развития»</a:t>
            </a:r>
            <a:endParaRPr dirty="0"/>
          </a:p>
        </p:txBody>
      </p:sp>
      <p:sp>
        <p:nvSpPr>
          <p:cNvPr id="10" name="TextShape 2"/>
          <p:cNvSpPr txBox="1"/>
          <p:nvPr/>
        </p:nvSpPr>
        <p:spPr>
          <a:xfrm>
            <a:off x="1331640" y="980728"/>
            <a:ext cx="6696360" cy="5328704"/>
          </a:xfrm>
          <a:prstGeom prst="rect">
            <a:avLst/>
          </a:prstGeom>
        </p:spPr>
        <p:txBody>
          <a:bodyPr lIns="90000" tIns="45000" rIns="90000" bIns="45000"/>
          <a:lstStyle/>
          <a:p>
            <a:pPr algn="ctr"/>
            <a:endParaRPr lang="ru-RU" sz="3600" b="1" dirty="0" smtClean="0">
              <a:solidFill>
                <a:srgbClr val="002060"/>
              </a:solidFill>
              <a:latin typeface="Times New Roman"/>
            </a:endParaRPr>
          </a:p>
          <a:p>
            <a:pPr algn="ctr"/>
            <a:r>
              <a:rPr lang="ru-RU" sz="3600" b="1" dirty="0" smtClean="0">
                <a:solidFill>
                  <a:srgbClr val="002060"/>
                </a:solidFill>
                <a:latin typeface="Times New Roman"/>
              </a:rPr>
              <a:t>Роль Профсоюза</a:t>
            </a:r>
          </a:p>
          <a:p>
            <a:pPr algn="ctr"/>
            <a:r>
              <a:rPr lang="ru-RU" sz="3600" b="1" dirty="0" smtClean="0">
                <a:solidFill>
                  <a:srgbClr val="002060"/>
                </a:solidFill>
                <a:latin typeface="Times New Roman"/>
              </a:rPr>
              <a:t> </a:t>
            </a:r>
            <a:r>
              <a:rPr lang="ru-RU" sz="3600" b="1" dirty="0">
                <a:solidFill>
                  <a:srgbClr val="002060"/>
                </a:solidFill>
                <a:latin typeface="Times New Roman"/>
              </a:rPr>
              <a:t>в разработке проекта </a:t>
            </a:r>
            <a:endParaRPr dirty="0">
              <a:solidFill>
                <a:srgbClr val="002060"/>
              </a:solidFill>
            </a:endParaRPr>
          </a:p>
          <a:p>
            <a:pPr algn="ctr"/>
            <a:r>
              <a:rPr lang="ru-RU" sz="3600" b="1" dirty="0">
                <a:solidFill>
                  <a:srgbClr val="002060"/>
                </a:solidFill>
                <a:latin typeface="Times New Roman"/>
              </a:rPr>
              <a:t> федерального закона </a:t>
            </a:r>
            <a:endParaRPr dirty="0">
              <a:solidFill>
                <a:srgbClr val="002060"/>
              </a:solidFill>
            </a:endParaRPr>
          </a:p>
          <a:p>
            <a:pPr algn="ctr"/>
            <a:r>
              <a:rPr lang="ru-RU" sz="3600" b="1" dirty="0">
                <a:solidFill>
                  <a:srgbClr val="002060"/>
                </a:solidFill>
                <a:latin typeface="Times New Roman"/>
              </a:rPr>
              <a:t>«Об образовании </a:t>
            </a:r>
            <a:endParaRPr dirty="0">
              <a:solidFill>
                <a:srgbClr val="002060"/>
              </a:solidFill>
            </a:endParaRPr>
          </a:p>
          <a:p>
            <a:pPr algn="ctr"/>
            <a:r>
              <a:rPr lang="ru-RU" sz="3600" b="1" dirty="0">
                <a:solidFill>
                  <a:srgbClr val="002060"/>
                </a:solidFill>
                <a:latin typeface="Times New Roman"/>
              </a:rPr>
              <a:t>в Российской  </a:t>
            </a:r>
            <a:r>
              <a:rPr lang="ru-RU" sz="3600" b="1" dirty="0" smtClean="0">
                <a:solidFill>
                  <a:srgbClr val="002060"/>
                </a:solidFill>
                <a:latin typeface="Times New Roman"/>
              </a:rPr>
              <a:t>Федерации»</a:t>
            </a:r>
            <a:endParaRPr dirty="0">
              <a:solidFill>
                <a:srgbClr val="002060"/>
              </a:solidFill>
            </a:endParaRPr>
          </a:p>
        </p:txBody>
      </p:sp>
      <p:pic>
        <p:nvPicPr>
          <p:cNvPr id="11" name="Picture 2"/>
          <p:cNvPicPr/>
          <p:nvPr/>
        </p:nvPicPr>
        <p:blipFill>
          <a:blip r:embed="rId2" cstate="print"/>
          <a:stretch>
            <a:fillRect/>
          </a:stretch>
        </p:blipFill>
        <p:spPr>
          <a:xfrm>
            <a:off x="3779912" y="4365104"/>
            <a:ext cx="1440160" cy="1728192"/>
          </a:xfrm>
          <a:prstGeom prst="rect">
            <a:avLst/>
          </a:prstGeom>
        </p:spPr>
      </p:pic>
    </p:spTree>
  </p:cSld>
  <p:clrMapOvr>
    <a:masterClrMapping/>
  </p:clrMapOvr>
  <p:timing>
    <p:tnLst>
      <p:par>
        <p:cT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Shape 1"/>
          <p:cNvSpPr txBox="1"/>
          <p:nvPr/>
        </p:nvSpPr>
        <p:spPr>
          <a:xfrm>
            <a:off x="251640" y="2205000"/>
            <a:ext cx="8587440" cy="7227000"/>
          </a:xfrm>
          <a:prstGeom prst="rect">
            <a:avLst/>
          </a:prstGeom>
        </p:spPr>
        <p:txBody>
          <a:bodyPr lIns="90000" tIns="45000" rIns="90000" bIns="45000"/>
          <a:lstStyle/>
          <a:p>
            <a:pPr algn="just"/>
            <a:r>
              <a:rPr lang="ru-RU" dirty="0">
                <a:solidFill>
                  <a:srgbClr val="002060"/>
                </a:solidFill>
                <a:latin typeface="Arial"/>
                <a:ea typeface="Times New Roman"/>
              </a:rPr>
              <a:t>3. Нормативные затраты на оказание государственных или муниципальных услуг в сфере образования включают в себя затраты на оплату труда педагогических работников с учетом обеспечения уровня средней заработной платы педагогических работников за выполняемую ими учебную (преподавательскую) работу и другую работу, определяемого в соответствии с решениями Президента Российской Федерации, Правительства Российской Федерации, органов государственной власти субъектов Российской Федерации, органов местного самоуправления. Расходы на оплату труда педагогических работников муниципальных общеобразовательных организаций, включаемые органами государственной власти субъектов Российской Федерации в нормативы, определяемые в соответствии с пунктом 3 части 1 статьи 8  настоящего Федерального закона, не могут быть ниже уровня, соответствующего средней заработной плате в соответствующем субъекте Российской Федерации, на территории которого расположены такие общеобразовательные организации</a:t>
            </a:r>
            <a:r>
              <a:rPr lang="ru-RU" dirty="0">
                <a:solidFill>
                  <a:srgbClr val="000000"/>
                </a:solidFill>
                <a:latin typeface="Arial"/>
                <a:ea typeface="Times New Roman"/>
              </a:rPr>
              <a:t>.</a:t>
            </a:r>
            <a:endParaRPr dirty="0"/>
          </a:p>
        </p:txBody>
      </p:sp>
      <p:pic>
        <p:nvPicPr>
          <p:cNvPr id="28" name="Picture 2"/>
          <p:cNvPicPr/>
          <p:nvPr/>
        </p:nvPicPr>
        <p:blipFill>
          <a:blip r:embed="rId2" cstate="print"/>
          <a:stretch>
            <a:fillRect/>
          </a:stretch>
        </p:blipFill>
        <p:spPr>
          <a:xfrm>
            <a:off x="7092360" y="332640"/>
            <a:ext cx="1559880" cy="1872000"/>
          </a:xfrm>
          <a:prstGeom prst="rect">
            <a:avLst/>
          </a:prstGeom>
        </p:spPr>
      </p:pic>
      <p:sp>
        <p:nvSpPr>
          <p:cNvPr id="29" name="CustomShape 2"/>
          <p:cNvSpPr/>
          <p:nvPr/>
        </p:nvSpPr>
        <p:spPr>
          <a:xfrm>
            <a:off x="275400" y="500040"/>
            <a:ext cx="6192360" cy="1728000"/>
          </a:xfrm>
          <a:prstGeom prst="rect">
            <a:avLst/>
          </a:prstGeom>
        </p:spPr>
        <p:txBody>
          <a:bodyPr lIns="90000" tIns="45000" rIns="90000" bIns="45000" anchor="b"/>
          <a:lstStyle/>
          <a:p>
            <a:r>
              <a:rPr lang="ru-RU" sz="2800" b="1" dirty="0">
                <a:solidFill>
                  <a:srgbClr val="006600"/>
                </a:solidFill>
                <a:latin typeface="Times New Roman"/>
              </a:rPr>
              <a:t>Статья 99. 
Особенности финансового обеспечения оказания государственных и муниципальных услуг в сфере образования</a:t>
            </a:r>
            <a:endParaRPr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Shape 1"/>
          <p:cNvSpPr txBox="1"/>
          <p:nvPr/>
        </p:nvSpPr>
        <p:spPr>
          <a:xfrm>
            <a:off x="251640" y="2205000"/>
            <a:ext cx="8587440" cy="7227000"/>
          </a:xfrm>
          <a:prstGeom prst="rect">
            <a:avLst/>
          </a:prstGeom>
        </p:spPr>
        <p:txBody>
          <a:bodyPr lIns="90000" tIns="45000" rIns="90000" bIns="45000"/>
          <a:lstStyle/>
          <a:p>
            <a:pPr algn="just"/>
            <a:r>
              <a:rPr lang="ru-RU" sz="2000" dirty="0" smtClean="0">
                <a:solidFill>
                  <a:srgbClr val="002060"/>
                </a:solidFill>
                <a:latin typeface="Arial"/>
                <a:ea typeface="Times New Roman"/>
              </a:rPr>
              <a:t>11. Со дня вступления в силу настоящего Федерального закона в оклады (должностные оклады) по должностям научно-педагогических работников образовательных организаций высшего образования включаются размеры надбавок за ученые степени и по должностям, которые действовали до дня вступления в силу настоящего Федерального закона с учетом требуемых по соответствующим должностям ученых степеней. В установленные на день вступления в силу настоящего Федерального закона оклады (должностные оклады) педагогических работников включается размер ежемесячной денежной компенсации на обеспечение книгоиздательской продукцией и периодическими изданиями, установленной по состоянию на 31 декабря 2012 года.</a:t>
            </a:r>
            <a:endParaRPr sz="2000" dirty="0"/>
          </a:p>
        </p:txBody>
      </p:sp>
      <p:pic>
        <p:nvPicPr>
          <p:cNvPr id="28" name="Picture 2"/>
          <p:cNvPicPr/>
          <p:nvPr/>
        </p:nvPicPr>
        <p:blipFill>
          <a:blip r:embed="rId2" cstate="print"/>
          <a:stretch>
            <a:fillRect/>
          </a:stretch>
        </p:blipFill>
        <p:spPr>
          <a:xfrm>
            <a:off x="7092360" y="332640"/>
            <a:ext cx="1559880" cy="1872000"/>
          </a:xfrm>
          <a:prstGeom prst="rect">
            <a:avLst/>
          </a:prstGeom>
        </p:spPr>
      </p:pic>
      <p:sp>
        <p:nvSpPr>
          <p:cNvPr id="29" name="CustomShape 2"/>
          <p:cNvSpPr/>
          <p:nvPr/>
        </p:nvSpPr>
        <p:spPr>
          <a:xfrm>
            <a:off x="275400" y="500040"/>
            <a:ext cx="6192360" cy="912736"/>
          </a:xfrm>
          <a:prstGeom prst="rect">
            <a:avLst/>
          </a:prstGeom>
        </p:spPr>
        <p:txBody>
          <a:bodyPr lIns="90000" tIns="45000" rIns="90000" bIns="45000" anchor="b"/>
          <a:lstStyle/>
          <a:p>
            <a:r>
              <a:rPr lang="ru-RU" sz="2800" b="1" dirty="0" smtClean="0">
                <a:solidFill>
                  <a:srgbClr val="006600"/>
                </a:solidFill>
                <a:latin typeface="Times New Roman"/>
              </a:rPr>
              <a:t>Статья 108. </a:t>
            </a:r>
          </a:p>
          <a:p>
            <a:r>
              <a:rPr lang="ru-RU" sz="2800" b="1" dirty="0" smtClean="0">
                <a:solidFill>
                  <a:srgbClr val="006600"/>
                </a:solidFill>
                <a:latin typeface="Times New Roman"/>
              </a:rPr>
              <a:t>Заключительные положения</a:t>
            </a:r>
            <a:endParaRPr b="1" dirty="0"/>
          </a:p>
        </p:txBody>
      </p:sp>
    </p:spTree>
    <p:extLst>
      <p:ext uri="{BB962C8B-B14F-4D97-AF65-F5344CB8AC3E}">
        <p14:creationId xmlns="" xmlns:p14="http://schemas.microsoft.com/office/powerpoint/2010/main" val="33802535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Shape 1"/>
          <p:cNvSpPr txBox="1"/>
          <p:nvPr/>
        </p:nvSpPr>
        <p:spPr>
          <a:xfrm>
            <a:off x="251640" y="2205000"/>
            <a:ext cx="8587440" cy="7227000"/>
          </a:xfrm>
          <a:prstGeom prst="rect">
            <a:avLst/>
          </a:prstGeom>
        </p:spPr>
        <p:txBody>
          <a:bodyPr lIns="90000" tIns="45000" rIns="90000" bIns="45000"/>
          <a:lstStyle/>
          <a:p>
            <a:pPr algn="just"/>
            <a:r>
              <a:rPr lang="ru-RU" sz="1200" dirty="0" smtClean="0">
                <a:solidFill>
                  <a:srgbClr val="002060"/>
                </a:solidFill>
                <a:latin typeface="Arial"/>
                <a:ea typeface="Times New Roman"/>
              </a:rPr>
              <a:t>1. </a:t>
            </a:r>
            <a:r>
              <a:rPr lang="ru-RU" sz="1300" dirty="0" smtClean="0">
                <a:solidFill>
                  <a:srgbClr val="002060"/>
                </a:solidFill>
                <a:latin typeface="Arial"/>
                <a:ea typeface="Times New Roman"/>
              </a:rPr>
              <a:t>Работа над законопроектом Профсоюза и его организаций длилась более 2-х лет.</a:t>
            </a:r>
          </a:p>
          <a:p>
            <a:pPr algn="just"/>
            <a:r>
              <a:rPr lang="ru-RU" sz="1300" dirty="0" smtClean="0">
                <a:solidFill>
                  <a:srgbClr val="002060"/>
                </a:solidFill>
                <a:latin typeface="Arial"/>
                <a:ea typeface="Times New Roman"/>
              </a:rPr>
              <a:t>2. Законопроект рассматривался на 3 парламентских слушаниях (2 — в Государственной думе и 1 — в Совете Федерации). На заседаниях Общественной палаты Российской Федерации, на заседании Российской трехсторонней комиссии по регулированию социально-трудовых отношений и Российского союза ректоров.</a:t>
            </a:r>
          </a:p>
          <a:p>
            <a:pPr algn="just"/>
            <a:r>
              <a:rPr lang="ru-RU" sz="1300" dirty="0" smtClean="0">
                <a:solidFill>
                  <a:srgbClr val="002060"/>
                </a:solidFill>
                <a:latin typeface="Arial"/>
                <a:ea typeface="Times New Roman"/>
              </a:rPr>
              <a:t>3 .Несколько раз проходили интернет-обсуждения на двух специальных интернет-сайтах и в рамках Открытого Правительства.</a:t>
            </a:r>
          </a:p>
          <a:p>
            <a:pPr algn="just"/>
            <a:r>
              <a:rPr lang="ru-RU" sz="1300" dirty="0" smtClean="0">
                <a:solidFill>
                  <a:srgbClr val="002060"/>
                </a:solidFill>
                <a:latin typeface="Arial"/>
                <a:ea typeface="Times New Roman"/>
              </a:rPr>
              <a:t>4. Профсоюз направлял всем заинтересованным участникам более 10-ти вариантов замечаний и предложений, которые включали в себя от 22 до 60 позиций.</a:t>
            </a:r>
          </a:p>
          <a:p>
            <a:pPr algn="just"/>
            <a:r>
              <a:rPr lang="ru-RU" sz="1300" dirty="0">
                <a:solidFill>
                  <a:srgbClr val="002060"/>
                </a:solidFill>
                <a:latin typeface="Arial"/>
                <a:ea typeface="Times New Roman"/>
              </a:rPr>
              <a:t>5</a:t>
            </a:r>
            <a:r>
              <a:rPr lang="ru-RU" sz="1300" dirty="0" smtClean="0">
                <a:solidFill>
                  <a:srgbClr val="002060"/>
                </a:solidFill>
                <a:latin typeface="Arial"/>
                <a:ea typeface="Times New Roman"/>
              </a:rPr>
              <a:t>. Над проектом в рамках Государственной Думы работало 240 экспертов, а также 3 специально созданных рабочих группы Комитета Государственной думы по образованию, которые занимались отдельно вопросами общего образования, профессионального образования, а также вопросами управления и экономики образования.</a:t>
            </a:r>
          </a:p>
          <a:p>
            <a:pPr algn="just"/>
            <a:r>
              <a:rPr lang="ru-RU" sz="1300" dirty="0" smtClean="0">
                <a:solidFill>
                  <a:srgbClr val="002060"/>
                </a:solidFill>
                <a:latin typeface="Arial"/>
                <a:ea typeface="Times New Roman"/>
              </a:rPr>
              <a:t>6.</a:t>
            </a:r>
            <a:r>
              <a:rPr lang="ru-RU" sz="1300" dirty="0">
                <a:solidFill>
                  <a:srgbClr val="002060"/>
                </a:solidFill>
                <a:latin typeface="Arial"/>
                <a:ea typeface="Times New Roman"/>
              </a:rPr>
              <a:t> </a:t>
            </a:r>
            <a:r>
              <a:rPr lang="ru-RU" sz="1300" dirty="0" smtClean="0">
                <a:solidFill>
                  <a:srgbClr val="002060"/>
                </a:solidFill>
                <a:latin typeface="Arial"/>
                <a:ea typeface="Times New Roman"/>
              </a:rPr>
              <a:t>В результате ко 2-му чтению в Государственную думу поступило более 1700 поправок от субъектов права законодательной инициативы, из них более 600 рекомендованы к принятию Комитетом государственной думы по образованию.</a:t>
            </a:r>
          </a:p>
          <a:p>
            <a:pPr algn="just"/>
            <a:r>
              <a:rPr lang="ru-RU" sz="1300" dirty="0" smtClean="0">
                <a:solidFill>
                  <a:srgbClr val="002060"/>
                </a:solidFill>
                <a:latin typeface="Arial"/>
                <a:ea typeface="Times New Roman"/>
              </a:rPr>
              <a:t>7. Таким образом, в Государственной думе текст законопроекта обновился более чем на 60% от первоначального текста, который был внесен Правительством Российской Федерации</a:t>
            </a:r>
          </a:p>
          <a:p>
            <a:pPr marL="228600" indent="-228600" algn="just">
              <a:buAutoNum type="arabicPeriod" startAt="8"/>
            </a:pPr>
            <a:r>
              <a:rPr lang="ru-RU" sz="1300" dirty="0" smtClean="0">
                <a:solidFill>
                  <a:srgbClr val="002060"/>
                </a:solidFill>
                <a:latin typeface="Arial"/>
                <a:ea typeface="Times New Roman"/>
              </a:rPr>
              <a:t>В рамках объявленной Профсоюзом Общероссийской акции в поддержку требований профсоюза к законопроекту было собрано 1089772 подписи работников образования и более 44292 телеграмм.</a:t>
            </a:r>
          </a:p>
          <a:p>
            <a:pPr algn="just"/>
            <a:r>
              <a:rPr lang="ru-RU" sz="1300" dirty="0" smtClean="0">
                <a:solidFill>
                  <a:srgbClr val="002060"/>
                </a:solidFill>
                <a:latin typeface="Arial"/>
                <a:ea typeface="Times New Roman"/>
              </a:rPr>
              <a:t>9.Членами Смоленской районной организацией Профсоюза работников народного образования и науки РФ  в поддержку требований профсоюза было отправлено 74 телеграммы и собрано 1961 подпись</a:t>
            </a:r>
            <a:r>
              <a:rPr lang="ru-RU" sz="1200" dirty="0" smtClean="0">
                <a:solidFill>
                  <a:srgbClr val="002060"/>
                </a:solidFill>
                <a:latin typeface="Arial"/>
                <a:ea typeface="Times New Roman"/>
              </a:rPr>
              <a:t>.</a:t>
            </a:r>
          </a:p>
        </p:txBody>
      </p:sp>
      <p:pic>
        <p:nvPicPr>
          <p:cNvPr id="28" name="Picture 2"/>
          <p:cNvPicPr/>
          <p:nvPr/>
        </p:nvPicPr>
        <p:blipFill>
          <a:blip r:embed="rId2" cstate="print"/>
          <a:stretch>
            <a:fillRect/>
          </a:stretch>
        </p:blipFill>
        <p:spPr>
          <a:xfrm>
            <a:off x="7092360" y="332640"/>
            <a:ext cx="1559880" cy="1872000"/>
          </a:xfrm>
          <a:prstGeom prst="rect">
            <a:avLst/>
          </a:prstGeom>
        </p:spPr>
      </p:pic>
      <p:sp>
        <p:nvSpPr>
          <p:cNvPr id="29" name="CustomShape 2"/>
          <p:cNvSpPr/>
          <p:nvPr/>
        </p:nvSpPr>
        <p:spPr>
          <a:xfrm>
            <a:off x="275400" y="332640"/>
            <a:ext cx="6192360" cy="1800216"/>
          </a:xfrm>
          <a:prstGeom prst="rect">
            <a:avLst/>
          </a:prstGeom>
        </p:spPr>
        <p:txBody>
          <a:bodyPr lIns="90000" tIns="45000" rIns="90000" bIns="45000" anchor="b"/>
          <a:lstStyle/>
          <a:p>
            <a:r>
              <a:rPr lang="ru-RU" sz="2800" b="1" dirty="0">
                <a:solidFill>
                  <a:srgbClr val="006600"/>
                </a:solidFill>
                <a:latin typeface="Times New Roman"/>
              </a:rPr>
              <a:t>
</a:t>
            </a:r>
          </a:p>
          <a:p>
            <a:r>
              <a:rPr lang="ru-RU" sz="2800" b="1" dirty="0" smtClean="0">
                <a:solidFill>
                  <a:srgbClr val="006600"/>
                </a:solidFill>
                <a:latin typeface="Times New Roman"/>
              </a:rPr>
              <a:t>Статистика работы Профсоюза</a:t>
            </a:r>
          </a:p>
          <a:p>
            <a:r>
              <a:rPr lang="ru-RU" sz="2800" b="1" dirty="0" smtClean="0">
                <a:solidFill>
                  <a:srgbClr val="006600"/>
                </a:solidFill>
                <a:latin typeface="Times New Roman"/>
              </a:rPr>
              <a:t> по проекту федерального закона </a:t>
            </a:r>
          </a:p>
          <a:p>
            <a:r>
              <a:rPr lang="ru-RU" sz="2800" b="1" dirty="0" smtClean="0">
                <a:solidFill>
                  <a:srgbClr val="006600"/>
                </a:solidFill>
                <a:latin typeface="Times New Roman"/>
              </a:rPr>
              <a:t>«Об образовании в Российской Федерации»</a:t>
            </a:r>
            <a:endParaRPr b="1" dirty="0"/>
          </a:p>
        </p:txBody>
      </p:sp>
    </p:spTree>
    <p:extLst>
      <p:ext uri="{BB962C8B-B14F-4D97-AF65-F5344CB8AC3E}">
        <p14:creationId xmlns="" xmlns:p14="http://schemas.microsoft.com/office/powerpoint/2010/main" val="20967556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Shape 1"/>
          <p:cNvSpPr txBox="1"/>
          <p:nvPr/>
        </p:nvSpPr>
        <p:spPr>
          <a:xfrm>
            <a:off x="323640" y="188640"/>
            <a:ext cx="8457840" cy="1235160"/>
          </a:xfrm>
          <a:prstGeom prst="rect">
            <a:avLst/>
          </a:prstGeom>
        </p:spPr>
        <p:txBody>
          <a:bodyPr lIns="90000" tIns="45000" rIns="90000" bIns="45000"/>
          <a:lstStyle/>
          <a:p>
            <a:pPr algn="ctr"/>
            <a:r>
              <a:rPr lang="ru-RU" sz="2000" dirty="0">
                <a:solidFill>
                  <a:srgbClr val="003300"/>
                </a:solidFill>
                <a:latin typeface="Franklin Gothic Medium"/>
              </a:rPr>
              <a:t>I форум учителей сельских школ в Смоленской </a:t>
            </a:r>
            <a:r>
              <a:rPr lang="ru-RU" sz="2000" dirty="0" smtClean="0">
                <a:solidFill>
                  <a:srgbClr val="003300"/>
                </a:solidFill>
                <a:latin typeface="Franklin Gothic Medium"/>
              </a:rPr>
              <a:t>области</a:t>
            </a:r>
            <a:endParaRPr lang="en-US" sz="2000" dirty="0" smtClean="0">
              <a:solidFill>
                <a:srgbClr val="003300"/>
              </a:solidFill>
              <a:latin typeface="Franklin Gothic Medium"/>
            </a:endParaRPr>
          </a:p>
          <a:p>
            <a:pPr algn="ctr"/>
            <a:r>
              <a:rPr lang="ru-RU" sz="2000" dirty="0">
                <a:solidFill>
                  <a:srgbClr val="003300"/>
                </a:solidFill>
                <a:latin typeface="Franklin Gothic Medium"/>
              </a:rPr>
              <a:t>«Современная сельская школа: проблемы и перспективы развития»</a:t>
            </a:r>
          </a:p>
          <a:p>
            <a:pPr algn="ctr"/>
            <a:r>
              <a:rPr lang="en-US" sz="2000" dirty="0" smtClean="0">
                <a:solidFill>
                  <a:srgbClr val="003300"/>
                </a:solidFill>
                <a:latin typeface="Franklin Gothic Medium"/>
              </a:rPr>
              <a:t> </a:t>
            </a:r>
            <a:endParaRPr dirty="0"/>
          </a:p>
        </p:txBody>
      </p:sp>
      <p:sp>
        <p:nvSpPr>
          <p:cNvPr id="31" name="TextShape 2"/>
          <p:cNvSpPr txBox="1"/>
          <p:nvPr/>
        </p:nvSpPr>
        <p:spPr>
          <a:xfrm>
            <a:off x="1222920" y="1988840"/>
            <a:ext cx="6696360" cy="4032448"/>
          </a:xfrm>
          <a:prstGeom prst="rect">
            <a:avLst/>
          </a:prstGeom>
        </p:spPr>
        <p:txBody>
          <a:bodyPr lIns="90000" tIns="45000" rIns="90000" bIns="45000"/>
          <a:lstStyle/>
          <a:p>
            <a:pPr algn="just"/>
            <a:r>
              <a:rPr lang="ru-RU" sz="4400" b="1" dirty="0" smtClean="0">
                <a:solidFill>
                  <a:srgbClr val="002060"/>
                </a:solidFill>
                <a:latin typeface="Times New Roman"/>
              </a:rPr>
              <a:t>В единстве – наша сила!</a:t>
            </a:r>
          </a:p>
          <a:p>
            <a:pPr algn="just"/>
            <a:endParaRPr sz="4400" dirty="0">
              <a:solidFill>
                <a:srgbClr val="002060"/>
              </a:solidFill>
            </a:endParaRPr>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563888" y="3428206"/>
            <a:ext cx="1787575" cy="208902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3533485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Shape 1"/>
          <p:cNvSpPr txBox="1"/>
          <p:nvPr/>
        </p:nvSpPr>
        <p:spPr>
          <a:xfrm>
            <a:off x="251640" y="2205000"/>
            <a:ext cx="8587440" cy="7227000"/>
          </a:xfrm>
          <a:prstGeom prst="rect">
            <a:avLst/>
          </a:prstGeom>
        </p:spPr>
        <p:txBody>
          <a:bodyPr lIns="90000" tIns="45000" rIns="90000" bIns="45000"/>
          <a:lstStyle/>
          <a:p>
            <a:pPr algn="just"/>
            <a:r>
              <a:rPr lang="ru-RU" sz="2000" dirty="0" smtClean="0">
                <a:solidFill>
                  <a:srgbClr val="002060"/>
                </a:solidFill>
                <a:latin typeface="Arial"/>
                <a:ea typeface="Times New Roman"/>
              </a:rPr>
              <a:t>3) обеспечение государственных гарантий реализации прав на получение общедоступного и бесплатного дошкольного образования в муниципальных дошкольных образовательных организациях, общедоступного и бесплатного дошкольного, начального общего, основного общего, среднего общего образования в муниципальных общеобразовательных организациях, обеспечение дополнительного образования детей в муниципальных общеобразовательных организациях посредством предоставления субвенций местным бюджетам, включая расходы на оплату труда, приобретение учебников и учебных пособий, средств обучения, игр, игрушек (за исключением расходов на содержание зданий и оплату коммунальных услуг), в соответствии с нормативами, определяемыми органами государственной власти субъектов Российской Федерации;</a:t>
            </a:r>
          </a:p>
          <a:p>
            <a:pPr algn="just"/>
            <a:endParaRPr lang="ru-RU" sz="2000" dirty="0" smtClean="0">
              <a:solidFill>
                <a:srgbClr val="002060"/>
              </a:solidFill>
              <a:latin typeface="Arial"/>
              <a:ea typeface="Times New Roman"/>
            </a:endParaRPr>
          </a:p>
        </p:txBody>
      </p:sp>
      <p:pic>
        <p:nvPicPr>
          <p:cNvPr id="28" name="Picture 2"/>
          <p:cNvPicPr/>
          <p:nvPr/>
        </p:nvPicPr>
        <p:blipFill>
          <a:blip r:embed="rId2" cstate="print"/>
          <a:stretch>
            <a:fillRect/>
          </a:stretch>
        </p:blipFill>
        <p:spPr>
          <a:xfrm>
            <a:off x="7092360" y="332640"/>
            <a:ext cx="1559880" cy="1872000"/>
          </a:xfrm>
          <a:prstGeom prst="rect">
            <a:avLst/>
          </a:prstGeom>
        </p:spPr>
      </p:pic>
      <p:sp>
        <p:nvSpPr>
          <p:cNvPr id="29" name="CustomShape 2"/>
          <p:cNvSpPr/>
          <p:nvPr/>
        </p:nvSpPr>
        <p:spPr>
          <a:xfrm>
            <a:off x="275400" y="332640"/>
            <a:ext cx="6192360" cy="1800216"/>
          </a:xfrm>
          <a:prstGeom prst="rect">
            <a:avLst/>
          </a:prstGeom>
        </p:spPr>
        <p:txBody>
          <a:bodyPr lIns="90000" tIns="45000" rIns="90000" bIns="45000" anchor="b"/>
          <a:lstStyle/>
          <a:p>
            <a:r>
              <a:rPr lang="ru-RU" sz="2800" b="1" dirty="0">
                <a:solidFill>
                  <a:srgbClr val="006600"/>
                </a:solidFill>
                <a:latin typeface="Times New Roman"/>
              </a:rPr>
              <a:t>
</a:t>
            </a:r>
            <a:endParaRPr lang="ru-RU" sz="2800" dirty="0" smtClean="0">
              <a:solidFill>
                <a:srgbClr val="006600"/>
              </a:solidFill>
              <a:latin typeface="Times New Roman"/>
            </a:endParaRPr>
          </a:p>
          <a:p>
            <a:r>
              <a:rPr lang="ru-RU" sz="2800" b="1" dirty="0" smtClean="0">
                <a:solidFill>
                  <a:srgbClr val="006600"/>
                </a:solidFill>
                <a:latin typeface="Times New Roman"/>
              </a:rPr>
              <a:t>Статья 8. </a:t>
            </a:r>
          </a:p>
          <a:p>
            <a:r>
              <a:rPr lang="ru-RU" sz="2800" b="1" dirty="0" smtClean="0">
                <a:solidFill>
                  <a:srgbClr val="006600"/>
                </a:solidFill>
                <a:latin typeface="Times New Roman"/>
              </a:rPr>
              <a:t>Полномочия органов государственной власти субъектов Российской Федерации в сфере образования</a:t>
            </a:r>
            <a:endParaRPr b="1" dirty="0"/>
          </a:p>
        </p:txBody>
      </p:sp>
    </p:spTree>
    <p:extLst>
      <p:ext uri="{BB962C8B-B14F-4D97-AF65-F5344CB8AC3E}">
        <p14:creationId xmlns="" xmlns:p14="http://schemas.microsoft.com/office/powerpoint/2010/main" val="26746598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Shape 1"/>
          <p:cNvSpPr txBox="1"/>
          <p:nvPr/>
        </p:nvSpPr>
        <p:spPr>
          <a:xfrm>
            <a:off x="251640" y="2708920"/>
            <a:ext cx="8587440" cy="4112360"/>
          </a:xfrm>
          <a:prstGeom prst="rect">
            <a:avLst/>
          </a:prstGeom>
        </p:spPr>
        <p:txBody>
          <a:bodyPr lIns="90000" tIns="45000" rIns="90000" bIns="45000"/>
          <a:lstStyle/>
          <a:p>
            <a:pPr algn="just"/>
            <a:r>
              <a:rPr lang="ru-RU" sz="2400" dirty="0">
                <a:solidFill>
                  <a:srgbClr val="002060"/>
                </a:solidFill>
                <a:latin typeface="Arial"/>
                <a:ea typeface="Times New Roman"/>
              </a:rPr>
              <a:t>12. Принятие решения о реорганизации или ликвидации муниципальной общеобразовательной организации, расположенной в сельском поселении, не допускается без учета мнения жителей данного сельского поселения.</a:t>
            </a:r>
            <a:endParaRPr dirty="0"/>
          </a:p>
        </p:txBody>
      </p:sp>
      <p:pic>
        <p:nvPicPr>
          <p:cNvPr id="13" name="Picture 2"/>
          <p:cNvPicPr/>
          <p:nvPr/>
        </p:nvPicPr>
        <p:blipFill>
          <a:blip r:embed="rId2" cstate="print"/>
          <a:stretch>
            <a:fillRect/>
          </a:stretch>
        </p:blipFill>
        <p:spPr>
          <a:xfrm>
            <a:off x="7092360" y="332640"/>
            <a:ext cx="1559880" cy="1872000"/>
          </a:xfrm>
          <a:prstGeom prst="rect">
            <a:avLst/>
          </a:prstGeom>
        </p:spPr>
      </p:pic>
      <p:sp>
        <p:nvSpPr>
          <p:cNvPr id="14" name="CustomShape 2"/>
          <p:cNvSpPr/>
          <p:nvPr/>
        </p:nvSpPr>
        <p:spPr>
          <a:xfrm>
            <a:off x="275400" y="332640"/>
            <a:ext cx="6192360" cy="1872000"/>
          </a:xfrm>
          <a:prstGeom prst="rect">
            <a:avLst/>
          </a:prstGeom>
        </p:spPr>
        <p:txBody>
          <a:bodyPr lIns="90000" tIns="45000" rIns="90000" bIns="45000" anchor="b"/>
          <a:lstStyle/>
          <a:p>
            <a:r>
              <a:rPr lang="ru-RU" sz="2800" b="1" dirty="0">
                <a:solidFill>
                  <a:srgbClr val="006600"/>
                </a:solidFill>
                <a:latin typeface="Times New Roman"/>
              </a:rPr>
              <a:t>
</a:t>
            </a:r>
            <a:r>
              <a:rPr lang="ru-RU" sz="2800" b="1" dirty="0" smtClean="0">
                <a:solidFill>
                  <a:srgbClr val="006600"/>
                </a:solidFill>
                <a:latin typeface="Times New Roman"/>
              </a:rPr>
              <a:t>Статья 22</a:t>
            </a:r>
          </a:p>
          <a:p>
            <a:r>
              <a:rPr lang="ru-RU" sz="2800" b="1" dirty="0" smtClean="0">
                <a:solidFill>
                  <a:srgbClr val="006600"/>
                </a:solidFill>
                <a:latin typeface="Times New Roman"/>
              </a:rPr>
              <a:t>Создание</a:t>
            </a:r>
            <a:r>
              <a:rPr lang="ru-RU" sz="2800" b="1" dirty="0">
                <a:solidFill>
                  <a:srgbClr val="006600"/>
                </a:solidFill>
                <a:latin typeface="Times New Roman"/>
              </a:rPr>
              <a:t>, реорганизация, ликвидация образовательных организаций</a:t>
            </a:r>
            <a:endParaRPr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Shape 1"/>
          <p:cNvSpPr txBox="1"/>
          <p:nvPr/>
        </p:nvSpPr>
        <p:spPr>
          <a:xfrm>
            <a:off x="251640" y="2205000"/>
            <a:ext cx="8587440" cy="4848120"/>
          </a:xfrm>
          <a:prstGeom prst="rect">
            <a:avLst/>
          </a:prstGeom>
        </p:spPr>
        <p:txBody>
          <a:bodyPr lIns="90000" tIns="45000" rIns="90000" bIns="45000"/>
          <a:lstStyle/>
          <a:p>
            <a:pPr algn="just"/>
            <a:r>
              <a:rPr lang="ru-RU" sz="2000" dirty="0">
                <a:solidFill>
                  <a:srgbClr val="002060"/>
                </a:solidFill>
                <a:latin typeface="Arial"/>
                <a:ea typeface="Times New Roman"/>
              </a:rPr>
              <a:t>6. В целях учета мнения обучающихся, родителей (законных представителей) несовершеннолетних обучающихся и педагогических работников по вопросам управления образовательной организацией и при принятии образовательной организацией локальных нормативных актов, затрагивающих их права и законные интересы, по инициативе обучающихся, родителей (законных представителей) несовершеннолетних обучающихся и педагогических работников в образовательной организации:</a:t>
            </a:r>
            <a:endParaRPr sz="2000" dirty="0"/>
          </a:p>
          <a:p>
            <a:pPr algn="just"/>
            <a:r>
              <a:rPr lang="ru-RU" sz="2000" dirty="0">
                <a:solidFill>
                  <a:srgbClr val="002060"/>
                </a:solidFill>
                <a:latin typeface="Arial"/>
                <a:ea typeface="Times New Roman"/>
              </a:rPr>
              <a:t>2) действуют профессиональные союзы обучающихся и (или) работников образовательной организации (далее - представительные органы обучающихся, представительные органы работников).</a:t>
            </a:r>
            <a:endParaRPr sz="2000" dirty="0"/>
          </a:p>
        </p:txBody>
      </p:sp>
      <p:pic>
        <p:nvPicPr>
          <p:cNvPr id="16" name="Picture 2"/>
          <p:cNvPicPr/>
          <p:nvPr/>
        </p:nvPicPr>
        <p:blipFill>
          <a:blip r:embed="rId2" cstate="print"/>
          <a:stretch>
            <a:fillRect/>
          </a:stretch>
        </p:blipFill>
        <p:spPr>
          <a:xfrm>
            <a:off x="7092360" y="332640"/>
            <a:ext cx="1559880" cy="1872000"/>
          </a:xfrm>
          <a:prstGeom prst="rect">
            <a:avLst/>
          </a:prstGeom>
        </p:spPr>
      </p:pic>
      <p:sp>
        <p:nvSpPr>
          <p:cNvPr id="17" name="CustomShape 2"/>
          <p:cNvSpPr/>
          <p:nvPr/>
        </p:nvSpPr>
        <p:spPr>
          <a:xfrm>
            <a:off x="275400" y="332640"/>
            <a:ext cx="6192360" cy="1656200"/>
          </a:xfrm>
          <a:prstGeom prst="rect">
            <a:avLst/>
          </a:prstGeom>
        </p:spPr>
        <p:txBody>
          <a:bodyPr lIns="90000" tIns="45000" rIns="90000" bIns="45000" anchor="b"/>
          <a:lstStyle/>
          <a:p>
            <a:r>
              <a:rPr lang="ru-RU" sz="2800" b="1" dirty="0">
                <a:solidFill>
                  <a:srgbClr val="006600"/>
                </a:solidFill>
                <a:latin typeface="Times New Roman"/>
              </a:rPr>
              <a:t>Статья 26. </a:t>
            </a:r>
            <a:endParaRPr dirty="0"/>
          </a:p>
          <a:p>
            <a:r>
              <a:rPr lang="ru-RU" sz="2800" b="1" dirty="0">
                <a:solidFill>
                  <a:srgbClr val="006600"/>
                </a:solidFill>
                <a:latin typeface="Times New Roman"/>
              </a:rPr>
              <a:t>Управление образовательной</a:t>
            </a:r>
            <a:endParaRPr b="1" dirty="0"/>
          </a:p>
          <a:p>
            <a:r>
              <a:rPr lang="ru-RU" sz="2800" b="1" dirty="0">
                <a:solidFill>
                  <a:srgbClr val="006600"/>
                </a:solidFill>
                <a:latin typeface="Times New Roman"/>
              </a:rPr>
              <a:t>организацией</a:t>
            </a:r>
            <a:endParaRPr b="1" dirty="0"/>
          </a:p>
          <a:p>
            <a:endParaRP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Shape 1"/>
          <p:cNvSpPr txBox="1"/>
          <p:nvPr/>
        </p:nvSpPr>
        <p:spPr>
          <a:xfrm>
            <a:off x="251520" y="2204864"/>
            <a:ext cx="8587440" cy="7227000"/>
          </a:xfrm>
          <a:prstGeom prst="rect">
            <a:avLst/>
          </a:prstGeom>
        </p:spPr>
        <p:txBody>
          <a:bodyPr lIns="90000" tIns="45000" rIns="90000" bIns="45000"/>
          <a:lstStyle/>
          <a:p>
            <a:pPr algn="just"/>
            <a:r>
              <a:rPr lang="ru-RU" sz="2000" dirty="0" smtClean="0">
                <a:solidFill>
                  <a:srgbClr val="002060"/>
                </a:solidFill>
                <a:latin typeface="Arial"/>
                <a:ea typeface="Times New Roman"/>
              </a:rPr>
              <a:t>3. Студентам, обучающимся по очной форме обучения за счет бюджетных ассигнований федерального бюджета, назначается государственная академическая стипендия и (или) государственная социальная стипендия в порядке, установленном федеральным органом исполнительной власти, осуществляющим функции по выработке государственной политики и нормативно-правовому регулированию в сфере образования.</a:t>
            </a:r>
            <a:r>
              <a:rPr lang="ru-RU" sz="2000" b="1" dirty="0" smtClean="0">
                <a:solidFill>
                  <a:srgbClr val="002060"/>
                </a:solidFill>
              </a:rPr>
              <a:t> </a:t>
            </a:r>
          </a:p>
          <a:p>
            <a:pPr algn="just"/>
            <a:endParaRPr sz="2000" dirty="0">
              <a:solidFill>
                <a:prstClr val="black"/>
              </a:solidFill>
            </a:endParaRPr>
          </a:p>
        </p:txBody>
      </p:sp>
      <p:pic>
        <p:nvPicPr>
          <p:cNvPr id="28" name="Picture 2"/>
          <p:cNvPicPr/>
          <p:nvPr/>
        </p:nvPicPr>
        <p:blipFill>
          <a:blip r:embed="rId2" cstate="print"/>
          <a:stretch>
            <a:fillRect/>
          </a:stretch>
        </p:blipFill>
        <p:spPr>
          <a:xfrm>
            <a:off x="7092360" y="332640"/>
            <a:ext cx="1559880" cy="1872000"/>
          </a:xfrm>
          <a:prstGeom prst="rect">
            <a:avLst/>
          </a:prstGeom>
        </p:spPr>
      </p:pic>
      <p:sp>
        <p:nvSpPr>
          <p:cNvPr id="29" name="CustomShape 2"/>
          <p:cNvSpPr/>
          <p:nvPr/>
        </p:nvSpPr>
        <p:spPr>
          <a:xfrm>
            <a:off x="275400" y="500040"/>
            <a:ext cx="6192360" cy="1056752"/>
          </a:xfrm>
          <a:prstGeom prst="rect">
            <a:avLst/>
          </a:prstGeom>
        </p:spPr>
        <p:txBody>
          <a:bodyPr lIns="90000" tIns="45000" rIns="90000" bIns="45000" anchor="b"/>
          <a:lstStyle/>
          <a:p>
            <a:r>
              <a:rPr lang="ru-RU" sz="2800" b="1" dirty="0">
                <a:solidFill>
                  <a:srgbClr val="006600"/>
                </a:solidFill>
                <a:latin typeface="Times New Roman"/>
              </a:rPr>
              <a:t>
</a:t>
            </a:r>
            <a:r>
              <a:rPr lang="ru-RU" sz="2800" b="1" dirty="0" smtClean="0">
                <a:solidFill>
                  <a:srgbClr val="006600"/>
                </a:solidFill>
                <a:latin typeface="Times New Roman"/>
              </a:rPr>
              <a:t>Статья 36. </a:t>
            </a:r>
          </a:p>
          <a:p>
            <a:r>
              <a:rPr lang="ru-RU" sz="2800" b="1" dirty="0" smtClean="0">
                <a:solidFill>
                  <a:srgbClr val="006600"/>
                </a:solidFill>
                <a:latin typeface="Times New Roman"/>
              </a:rPr>
              <a:t>Стипендии и другие денежные выплаты</a:t>
            </a:r>
            <a:endParaRPr b="1" dirty="0">
              <a:solidFill>
                <a:prstClr val="black"/>
              </a:solidFill>
            </a:endParaRPr>
          </a:p>
        </p:txBody>
      </p:sp>
    </p:spTree>
    <p:extLst>
      <p:ext uri="{BB962C8B-B14F-4D97-AF65-F5344CB8AC3E}">
        <p14:creationId xmlns="" xmlns:p14="http://schemas.microsoft.com/office/powerpoint/2010/main" val="32091351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Shape 1"/>
          <p:cNvSpPr txBox="1"/>
          <p:nvPr/>
        </p:nvSpPr>
        <p:spPr>
          <a:xfrm>
            <a:off x="251640" y="2205000"/>
            <a:ext cx="8587440" cy="7227000"/>
          </a:xfrm>
          <a:prstGeom prst="rect">
            <a:avLst/>
          </a:prstGeom>
        </p:spPr>
        <p:txBody>
          <a:bodyPr lIns="90000" tIns="45000" rIns="90000" bIns="45000"/>
          <a:lstStyle/>
          <a:p>
            <a:pPr algn="just"/>
            <a:r>
              <a:rPr lang="ru-RU" sz="2000" dirty="0">
                <a:solidFill>
                  <a:srgbClr val="002060"/>
                </a:solidFill>
                <a:latin typeface="Arial"/>
                <a:ea typeface="Times New Roman"/>
              </a:rPr>
              <a:t>2. Обучающимся в организациях, осуществляющих образовательную деятельность, по заочной форме обучения предоставляются жилые помещения в общежитиях на период прохождения промежуточной и итоговой аттестации при наличии соответствующего специализированного жилищного фонда у таких организаций.</a:t>
            </a:r>
          </a:p>
          <a:p>
            <a:pPr algn="just"/>
            <a:r>
              <a:rPr lang="ru-RU" sz="2000" dirty="0">
                <a:solidFill>
                  <a:srgbClr val="002060"/>
                </a:solidFill>
                <a:latin typeface="Arial"/>
                <a:ea typeface="Times New Roman"/>
              </a:rPr>
              <a:t>3. Размер платы за пользование жилым помещением и коммунальные услуги в общежитии для обучающихся определяется локальными нормативными актами, принимаемыми с учетом мнения советов обучающихся и представительных органов обучающихся в организации, осуществляющей образовательную деятельность (при их наличии). Организация, осуществляющая образовательную деятельность, вправе снизить размер платы за пользование жилым помещением и коммунальные услуги в общежитии для обучающихся или не взимать ее с отдельных категорий обучающихся в определяемых ею случаях и порядке</a:t>
            </a:r>
          </a:p>
        </p:txBody>
      </p:sp>
      <p:pic>
        <p:nvPicPr>
          <p:cNvPr id="28" name="Picture 2"/>
          <p:cNvPicPr/>
          <p:nvPr/>
        </p:nvPicPr>
        <p:blipFill>
          <a:blip r:embed="rId2" cstate="print"/>
          <a:stretch>
            <a:fillRect/>
          </a:stretch>
        </p:blipFill>
        <p:spPr>
          <a:xfrm>
            <a:off x="7092360" y="332640"/>
            <a:ext cx="1559880" cy="1872000"/>
          </a:xfrm>
          <a:prstGeom prst="rect">
            <a:avLst/>
          </a:prstGeom>
        </p:spPr>
      </p:pic>
      <p:sp>
        <p:nvSpPr>
          <p:cNvPr id="29" name="CustomShape 2"/>
          <p:cNvSpPr/>
          <p:nvPr/>
        </p:nvSpPr>
        <p:spPr>
          <a:xfrm>
            <a:off x="275400" y="332640"/>
            <a:ext cx="6192360" cy="1224152"/>
          </a:xfrm>
          <a:prstGeom prst="rect">
            <a:avLst/>
          </a:prstGeom>
        </p:spPr>
        <p:txBody>
          <a:bodyPr lIns="90000" tIns="45000" rIns="90000" bIns="45000" anchor="b"/>
          <a:lstStyle/>
          <a:p>
            <a:r>
              <a:rPr lang="ru-RU" sz="2800" b="1" dirty="0">
                <a:solidFill>
                  <a:srgbClr val="006600"/>
                </a:solidFill>
                <a:latin typeface="Times New Roman"/>
              </a:rPr>
              <a:t>
</a:t>
            </a:r>
            <a:r>
              <a:rPr lang="ru-RU" sz="2800" b="1" dirty="0" smtClean="0">
                <a:solidFill>
                  <a:srgbClr val="006600"/>
                </a:solidFill>
                <a:latin typeface="Times New Roman"/>
              </a:rPr>
              <a:t>Статья 3</a:t>
            </a:r>
            <a:r>
              <a:rPr lang="en-US" sz="2800" b="1" dirty="0" smtClean="0">
                <a:solidFill>
                  <a:srgbClr val="006600"/>
                </a:solidFill>
                <a:latin typeface="Times New Roman"/>
              </a:rPr>
              <a:t>9</a:t>
            </a:r>
            <a:r>
              <a:rPr lang="ru-RU" sz="2800" b="1" dirty="0">
                <a:solidFill>
                  <a:srgbClr val="006600"/>
                </a:solidFill>
                <a:latin typeface="Times New Roman"/>
              </a:rPr>
              <a:t>. </a:t>
            </a:r>
            <a:endParaRPr lang="en-US" sz="2800" b="1" dirty="0" smtClean="0">
              <a:solidFill>
                <a:srgbClr val="006600"/>
              </a:solidFill>
              <a:latin typeface="Times New Roman"/>
            </a:endParaRPr>
          </a:p>
          <a:p>
            <a:r>
              <a:rPr lang="ru-RU" sz="2800" b="1" dirty="0" smtClean="0">
                <a:solidFill>
                  <a:srgbClr val="006600"/>
                </a:solidFill>
                <a:latin typeface="Times New Roman"/>
              </a:rPr>
              <a:t>Предоставление </a:t>
            </a:r>
            <a:r>
              <a:rPr lang="ru-RU" sz="2800" b="1" dirty="0">
                <a:solidFill>
                  <a:srgbClr val="006600"/>
                </a:solidFill>
                <a:latin typeface="Times New Roman"/>
              </a:rPr>
              <a:t>жилых помещений в общежитиях </a:t>
            </a:r>
            <a:endParaRPr lang="ru-RU" sz="2800" b="1" dirty="0" smtClean="0">
              <a:solidFill>
                <a:srgbClr val="006600"/>
              </a:solidFill>
              <a:latin typeface="Times New Roman"/>
            </a:endParaRPr>
          </a:p>
        </p:txBody>
      </p:sp>
    </p:spTree>
    <p:extLst>
      <p:ext uri="{BB962C8B-B14F-4D97-AF65-F5344CB8AC3E}">
        <p14:creationId xmlns="" xmlns:p14="http://schemas.microsoft.com/office/powerpoint/2010/main" val="40225599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Shape 1"/>
          <p:cNvSpPr txBox="1"/>
          <p:nvPr/>
        </p:nvSpPr>
        <p:spPr>
          <a:xfrm>
            <a:off x="251640" y="2205000"/>
            <a:ext cx="8587440" cy="9817560"/>
          </a:xfrm>
          <a:prstGeom prst="rect">
            <a:avLst/>
          </a:prstGeom>
        </p:spPr>
        <p:txBody>
          <a:bodyPr lIns="90000" tIns="45000" rIns="90000" bIns="45000"/>
          <a:lstStyle/>
          <a:p>
            <a:pPr algn="just"/>
            <a:r>
              <a:rPr lang="ru-RU" sz="1600" dirty="0">
                <a:solidFill>
                  <a:srgbClr val="002060"/>
                </a:solidFill>
                <a:latin typeface="Arial"/>
                <a:ea typeface="Times New Roman"/>
              </a:rPr>
              <a:t>5. Педагогические работники имеют следующие трудовые права и социальные гарантии:</a:t>
            </a:r>
            <a:endParaRPr sz="1600" dirty="0"/>
          </a:p>
          <a:p>
            <a:pPr algn="just"/>
            <a:r>
              <a:rPr lang="ru-RU" sz="1600" dirty="0">
                <a:solidFill>
                  <a:srgbClr val="002060"/>
                </a:solidFill>
                <a:latin typeface="Arial"/>
                <a:ea typeface="Times New Roman"/>
              </a:rPr>
              <a:t>1) право на сокращенную продолжительность рабочего времени;</a:t>
            </a:r>
            <a:endParaRPr sz="1600" dirty="0"/>
          </a:p>
          <a:p>
            <a:pPr algn="just"/>
            <a:r>
              <a:rPr lang="ru-RU" sz="1600" dirty="0">
                <a:solidFill>
                  <a:srgbClr val="002060"/>
                </a:solidFill>
                <a:latin typeface="Arial"/>
                <a:ea typeface="Times New Roman"/>
              </a:rPr>
              <a:t>2) право на дополнительное профессиональное образование по профилю педагогической деятельности не реже чем один раз в три года;</a:t>
            </a:r>
            <a:endParaRPr sz="1600" dirty="0"/>
          </a:p>
          <a:p>
            <a:pPr algn="just"/>
            <a:r>
              <a:rPr lang="ru-RU" sz="1600" dirty="0">
                <a:solidFill>
                  <a:srgbClr val="002060"/>
                </a:solidFill>
                <a:latin typeface="Arial"/>
                <a:ea typeface="Times New Roman"/>
              </a:rPr>
              <a:t>3) право на ежегодный основной удлиненный оплачиваемый отпуск, </a:t>
            </a:r>
            <a:r>
              <a:rPr lang="ru-RU" sz="1600" dirty="0">
                <a:solidFill>
                  <a:srgbClr val="002060"/>
                </a:solidFill>
                <a:latin typeface="Arial"/>
                <a:ea typeface="Times New Roman"/>
                <a:hlinkClick r:id="rId2"/>
              </a:rPr>
              <a:t>продолжительность</a:t>
            </a:r>
            <a:r>
              <a:rPr lang="ru-RU" sz="1600" dirty="0">
                <a:solidFill>
                  <a:srgbClr val="002060"/>
                </a:solidFill>
                <a:latin typeface="Arial"/>
                <a:ea typeface="Times New Roman"/>
              </a:rPr>
              <a:t> которого определяется Правительством Российской Федерации;</a:t>
            </a:r>
            <a:endParaRPr sz="1600" dirty="0"/>
          </a:p>
          <a:p>
            <a:pPr algn="just"/>
            <a:r>
              <a:rPr lang="ru-RU" sz="1600" dirty="0">
                <a:solidFill>
                  <a:srgbClr val="002060"/>
                </a:solidFill>
                <a:latin typeface="Arial"/>
                <a:ea typeface="Times New Roman"/>
              </a:rPr>
              <a:t>4) право на длительный отпуск сроком до одного года не реже чем через каждые десять лет непрерывной педагогической работы в </a:t>
            </a:r>
            <a:r>
              <a:rPr lang="ru-RU" sz="1600" dirty="0">
                <a:solidFill>
                  <a:srgbClr val="002060"/>
                </a:solidFill>
                <a:latin typeface="Arial"/>
                <a:ea typeface="Times New Roman"/>
                <a:hlinkClick r:id="rId3"/>
              </a:rPr>
              <a:t>порядке</a:t>
            </a:r>
            <a:r>
              <a:rPr lang="ru-RU" sz="1600" dirty="0">
                <a:solidFill>
                  <a:srgbClr val="002060"/>
                </a:solidFill>
                <a:latin typeface="Arial"/>
                <a:ea typeface="Times New Roman"/>
              </a:rPr>
              <a:t>, установленном </a:t>
            </a:r>
            <a:r>
              <a:rPr lang="ru-RU" sz="1600" dirty="0">
                <a:solidFill>
                  <a:srgbClr val="002060"/>
                </a:solidFill>
                <a:latin typeface="Arial"/>
                <a:ea typeface="Times New Roman"/>
                <a:hlinkClick r:id="rId4"/>
              </a:rPr>
              <a:t>федеральным органом</a:t>
            </a:r>
            <a:r>
              <a:rPr lang="ru-RU" sz="1600" dirty="0">
                <a:solidFill>
                  <a:srgbClr val="002060"/>
                </a:solidFill>
                <a:latin typeface="Arial"/>
                <a:ea typeface="Times New Roman"/>
              </a:rPr>
              <a:t> исполнительной власти, осуществляющим функции по выработке государственной политики и нормативно-правовому регулированию в сфере образования;</a:t>
            </a:r>
            <a:endParaRPr sz="1600" dirty="0"/>
          </a:p>
          <a:p>
            <a:pPr algn="just"/>
            <a:r>
              <a:rPr lang="ru-RU" sz="1600" dirty="0">
                <a:solidFill>
                  <a:srgbClr val="002060"/>
                </a:solidFill>
                <a:latin typeface="Arial"/>
                <a:ea typeface="Times New Roman"/>
              </a:rPr>
              <a:t>5) право на досрочное назначение трудовой пенсии по старости в порядке, установленном </a:t>
            </a:r>
            <a:r>
              <a:rPr lang="ru-RU" sz="1600" dirty="0">
                <a:solidFill>
                  <a:srgbClr val="002060"/>
                </a:solidFill>
                <a:latin typeface="Arial"/>
                <a:ea typeface="Times New Roman"/>
                <a:hlinkClick r:id="rId5"/>
              </a:rPr>
              <a:t>законодательством</a:t>
            </a:r>
            <a:r>
              <a:rPr lang="ru-RU" sz="1600" dirty="0">
                <a:solidFill>
                  <a:srgbClr val="002060"/>
                </a:solidFill>
                <a:latin typeface="Arial"/>
                <a:ea typeface="Times New Roman"/>
              </a:rPr>
              <a:t> Российской Федерации;</a:t>
            </a:r>
            <a:endParaRPr sz="1600" dirty="0"/>
          </a:p>
          <a:p>
            <a:pPr algn="just"/>
            <a:r>
              <a:rPr lang="ru-RU" sz="1600" dirty="0">
                <a:solidFill>
                  <a:srgbClr val="002060"/>
                </a:solidFill>
                <a:latin typeface="Arial"/>
                <a:ea typeface="Times New Roman"/>
              </a:rPr>
              <a:t>6) право на предоставление педагогическим работникам, состоящим на учете в качестве нуждающихся в жилых помещениях, вне очереди жилых помещений по договорам социального найма, право на предоставление жилых помещений специализированного жилищного </a:t>
            </a:r>
            <a:r>
              <a:rPr lang="ru-RU" sz="1600" dirty="0" smtClean="0">
                <a:solidFill>
                  <a:srgbClr val="002060"/>
                </a:solidFill>
                <a:latin typeface="Arial"/>
                <a:ea typeface="Times New Roman"/>
              </a:rPr>
              <a:t>фонда</a:t>
            </a:r>
            <a:endParaRPr sz="1600" dirty="0">
              <a:solidFill>
                <a:srgbClr val="002060"/>
              </a:solidFill>
            </a:endParaRPr>
          </a:p>
        </p:txBody>
      </p:sp>
      <p:pic>
        <p:nvPicPr>
          <p:cNvPr id="19" name="Picture 2"/>
          <p:cNvPicPr/>
          <p:nvPr/>
        </p:nvPicPr>
        <p:blipFill>
          <a:blip r:embed="rId6" cstate="print"/>
          <a:stretch>
            <a:fillRect/>
          </a:stretch>
        </p:blipFill>
        <p:spPr>
          <a:xfrm>
            <a:off x="7092360" y="332640"/>
            <a:ext cx="1559880" cy="1872000"/>
          </a:xfrm>
          <a:prstGeom prst="rect">
            <a:avLst/>
          </a:prstGeom>
        </p:spPr>
      </p:pic>
      <p:sp>
        <p:nvSpPr>
          <p:cNvPr id="20" name="CustomShape 2"/>
          <p:cNvSpPr/>
          <p:nvPr/>
        </p:nvSpPr>
        <p:spPr>
          <a:xfrm>
            <a:off x="275400" y="620688"/>
            <a:ext cx="6192360" cy="1607352"/>
          </a:xfrm>
          <a:prstGeom prst="rect">
            <a:avLst/>
          </a:prstGeom>
        </p:spPr>
        <p:txBody>
          <a:bodyPr lIns="90000" tIns="45000" rIns="90000" bIns="45000" anchor="b"/>
          <a:lstStyle/>
          <a:p>
            <a:r>
              <a:rPr lang="ru-RU" sz="2800" b="1" dirty="0">
                <a:solidFill>
                  <a:srgbClr val="006600"/>
                </a:solidFill>
                <a:latin typeface="Times New Roman"/>
              </a:rPr>
              <a:t>Статья 47. 
Правовой статус педагогических работников. Права и свободы педагогических работников, гарантии их реализации</a:t>
            </a:r>
            <a:endParaRPr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Shape 1"/>
          <p:cNvSpPr txBox="1"/>
          <p:nvPr/>
        </p:nvSpPr>
        <p:spPr>
          <a:xfrm>
            <a:off x="251520" y="2204864"/>
            <a:ext cx="8587440" cy="5947200"/>
          </a:xfrm>
          <a:prstGeom prst="rect">
            <a:avLst/>
          </a:prstGeom>
        </p:spPr>
        <p:txBody>
          <a:bodyPr lIns="90000" tIns="45000" rIns="90000" bIns="45000"/>
          <a:lstStyle/>
          <a:p>
            <a:pPr algn="just"/>
            <a:r>
              <a:rPr lang="ru-RU" sz="2000" dirty="0">
                <a:solidFill>
                  <a:srgbClr val="002060"/>
                </a:solidFill>
                <a:latin typeface="Times New Roman"/>
              </a:rPr>
              <a:t>8. Педагогические работники, проживающие и работающие в сельских населенных пунктах, рабочих поселках (поселках городского типа), имеют право на предоставление компенсации расходов на оплату жилых помещений, отопления и освещения. Размер, условия и порядок возмещения расходов, связанных с предоставлением указанных мер социальной поддержки педагогическим работникам федеральных государственных образовательных организаций, устанавливаются Правительством Российской Федерации и обеспечиваются за счет бюджетных ассигнований федерального бюджета, а педагогическим работникам образовательных организаций субъектов Российской Федерации, муниципальных образовательных организаций устанавливаются законодательством субъектов Российской Федерации и обеспечиваются за счет бюджетных ассигнований бюджетов субъектов Российской Федерации.</a:t>
            </a:r>
            <a:endParaRPr sz="2000" dirty="0"/>
          </a:p>
        </p:txBody>
      </p:sp>
      <p:pic>
        <p:nvPicPr>
          <p:cNvPr id="22" name="Picture 2"/>
          <p:cNvPicPr/>
          <p:nvPr/>
        </p:nvPicPr>
        <p:blipFill>
          <a:blip r:embed="rId2" cstate="print"/>
          <a:stretch>
            <a:fillRect/>
          </a:stretch>
        </p:blipFill>
        <p:spPr>
          <a:xfrm>
            <a:off x="7092360" y="332640"/>
            <a:ext cx="1559880" cy="1872000"/>
          </a:xfrm>
          <a:prstGeom prst="rect">
            <a:avLst/>
          </a:prstGeom>
        </p:spPr>
      </p:pic>
      <p:sp>
        <p:nvSpPr>
          <p:cNvPr id="23" name="CustomShape 2"/>
          <p:cNvSpPr/>
          <p:nvPr/>
        </p:nvSpPr>
        <p:spPr>
          <a:xfrm>
            <a:off x="275400" y="500040"/>
            <a:ext cx="6192360" cy="1728000"/>
          </a:xfrm>
          <a:prstGeom prst="rect">
            <a:avLst/>
          </a:prstGeom>
        </p:spPr>
        <p:txBody>
          <a:bodyPr lIns="90000" tIns="45000" rIns="90000" bIns="45000" anchor="b"/>
          <a:lstStyle/>
          <a:p>
            <a:r>
              <a:rPr lang="ru-RU" sz="2800" b="1" dirty="0">
                <a:solidFill>
                  <a:srgbClr val="006600"/>
                </a:solidFill>
                <a:latin typeface="Times New Roman"/>
              </a:rPr>
              <a:t>Статья 47. 
Правовой статус педагогических работников. Права и свободы педагогических работников, гарантии их реализации</a:t>
            </a:r>
            <a:endParaRPr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Shape 1"/>
          <p:cNvSpPr txBox="1"/>
          <p:nvPr/>
        </p:nvSpPr>
        <p:spPr>
          <a:xfrm>
            <a:off x="251640" y="2636912"/>
            <a:ext cx="8587440" cy="5515288"/>
          </a:xfrm>
          <a:prstGeom prst="rect">
            <a:avLst/>
          </a:prstGeom>
        </p:spPr>
        <p:txBody>
          <a:bodyPr lIns="90000" tIns="45000" rIns="90000" bIns="45000"/>
          <a:lstStyle/>
          <a:p>
            <a:pPr algn="just"/>
            <a:r>
              <a:rPr lang="ru-RU" sz="2400" dirty="0" smtClean="0">
                <a:solidFill>
                  <a:srgbClr val="002060"/>
                </a:solidFill>
                <a:latin typeface="Times New Roman"/>
              </a:rPr>
              <a:t>7. Руководителям образовательных организаций предоставляются в порядке, установленном Правительством Российской Федерации, права, социальные гарантии и меры социальной поддержки, предусмотренные для педагогических работников пунктами 3 и 5 части 5 и частью 8 статьи 47 настоящего Федерального закона.</a:t>
            </a:r>
            <a:endParaRPr dirty="0"/>
          </a:p>
        </p:txBody>
      </p:sp>
      <p:pic>
        <p:nvPicPr>
          <p:cNvPr id="25" name="Picture 2"/>
          <p:cNvPicPr/>
          <p:nvPr/>
        </p:nvPicPr>
        <p:blipFill>
          <a:blip r:embed="rId2" cstate="print"/>
          <a:stretch>
            <a:fillRect/>
          </a:stretch>
        </p:blipFill>
        <p:spPr>
          <a:xfrm>
            <a:off x="7092360" y="332640"/>
            <a:ext cx="1559880" cy="1872000"/>
          </a:xfrm>
          <a:prstGeom prst="rect">
            <a:avLst/>
          </a:prstGeom>
        </p:spPr>
      </p:pic>
      <p:sp>
        <p:nvSpPr>
          <p:cNvPr id="26" name="CustomShape 2"/>
          <p:cNvSpPr/>
          <p:nvPr/>
        </p:nvSpPr>
        <p:spPr>
          <a:xfrm>
            <a:off x="275400" y="500040"/>
            <a:ext cx="6192360" cy="1728000"/>
          </a:xfrm>
          <a:prstGeom prst="rect">
            <a:avLst/>
          </a:prstGeom>
        </p:spPr>
        <p:txBody>
          <a:bodyPr lIns="90000" tIns="45000" rIns="90000" bIns="45000" anchor="b"/>
          <a:lstStyle/>
          <a:p>
            <a:r>
              <a:rPr lang="ru-RU" sz="2800" b="1" dirty="0" smtClean="0">
                <a:solidFill>
                  <a:srgbClr val="006600"/>
                </a:solidFill>
                <a:latin typeface="Times New Roman"/>
              </a:rPr>
              <a:t> </a:t>
            </a:r>
            <a:r>
              <a:rPr lang="ru-RU" sz="2800" b="1" dirty="0">
                <a:solidFill>
                  <a:srgbClr val="006600"/>
                </a:solidFill>
                <a:latin typeface="Times New Roman"/>
              </a:rPr>
              <a:t>
</a:t>
            </a:r>
            <a:r>
              <a:rPr lang="ru-RU" sz="2800" b="1" dirty="0" smtClean="0">
                <a:solidFill>
                  <a:srgbClr val="006600"/>
                </a:solidFill>
                <a:latin typeface="Times New Roman"/>
              </a:rPr>
              <a:t>Статья 51. </a:t>
            </a:r>
          </a:p>
          <a:p>
            <a:r>
              <a:rPr lang="ru-RU" sz="2800" b="1" dirty="0" smtClean="0">
                <a:solidFill>
                  <a:srgbClr val="006600"/>
                </a:solidFill>
                <a:latin typeface="Times New Roman"/>
              </a:rPr>
              <a:t>Правовой статус руководителя образовательной организации. Президент образовательной организации высшего образования</a:t>
            </a:r>
            <a:endParaRPr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202</TotalTime>
  <Words>1038</Words>
  <Application>Microsoft Office PowerPoint</Application>
  <PresentationFormat>Экран (4:3)</PresentationFormat>
  <Paragraphs>61</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Трек</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Lucky</dc:creator>
  <cp:lastModifiedBy>муз_зал</cp:lastModifiedBy>
  <cp:revision>19</cp:revision>
  <dcterms:modified xsi:type="dcterms:W3CDTF">2013-10-24T04:35:32Z</dcterms:modified>
</cp:coreProperties>
</file>