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2"/>
  </p:notesMasterIdLst>
  <p:sldIdLst>
    <p:sldId id="293" r:id="rId2"/>
    <p:sldId id="329" r:id="rId3"/>
    <p:sldId id="330" r:id="rId4"/>
    <p:sldId id="333" r:id="rId5"/>
    <p:sldId id="331" r:id="rId6"/>
    <p:sldId id="283" r:id="rId7"/>
    <p:sldId id="291" r:id="rId8"/>
    <p:sldId id="317" r:id="rId9"/>
    <p:sldId id="277" r:id="rId10"/>
    <p:sldId id="278" r:id="rId11"/>
    <p:sldId id="279" r:id="rId12"/>
    <p:sldId id="304" r:id="rId13"/>
    <p:sldId id="327" r:id="rId14"/>
    <p:sldId id="328" r:id="rId15"/>
    <p:sldId id="280" r:id="rId16"/>
    <p:sldId id="282" r:id="rId17"/>
    <p:sldId id="310" r:id="rId18"/>
    <p:sldId id="332" r:id="rId19"/>
    <p:sldId id="334" r:id="rId20"/>
    <p:sldId id="33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0000FF"/>
    <a:srgbClr val="003A1A"/>
    <a:srgbClr val="CCFFFF"/>
    <a:srgbClr val="CCECFF"/>
    <a:srgbClr val="66CCFF"/>
    <a:srgbClr val="3399FF"/>
    <a:srgbClr val="3333FF"/>
    <a:srgbClr val="0066FF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832" autoAdjust="0"/>
  </p:normalViewPr>
  <p:slideViewPr>
    <p:cSldViewPr>
      <p:cViewPr varScale="1">
        <p:scale>
          <a:sx n="74" d="100"/>
          <a:sy n="74" d="100"/>
        </p:scale>
        <p:origin x="-168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2000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2CE4F-7A35-4A63-A39C-0AF04BBDF4D5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0108" y="2285984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929322"/>
            <a:ext cx="6858000" cy="3213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10C79-B8ED-4A82-8507-884485637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FBEF-326B-422E-94B9-B450528828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3772-2BFB-474B-8461-2535C753C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FBEF-326B-422E-94B9-B450528828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3772-2BFB-474B-8461-2535C753C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FBEF-326B-422E-94B9-B450528828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3772-2BFB-474B-8461-2535C753C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FBEF-326B-422E-94B9-B450528828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3772-2BFB-474B-8461-2535C753C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FBEF-326B-422E-94B9-B450528828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3772-2BFB-474B-8461-2535C753C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FBEF-326B-422E-94B9-B450528828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3772-2BFB-474B-8461-2535C753C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FBEF-326B-422E-94B9-B450528828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3772-2BFB-474B-8461-2535C753C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FBEF-326B-422E-94B9-B450528828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3772-2BFB-474B-8461-2535C753C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FBEF-326B-422E-94B9-B450528828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3772-2BFB-474B-8461-2535C753C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FBEF-326B-422E-94B9-B450528828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3772-2BFB-474B-8461-2535C753C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FBEF-326B-422E-94B9-B450528828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3772-2BFB-474B-8461-2535C753C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5FBEF-326B-422E-94B9-B450528828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93772-2BFB-474B-8461-2535C753C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980728"/>
            <a:ext cx="8316416" cy="2064292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rgbClr val="002060"/>
                </a:solidFill>
                <a:effectLst/>
                <a:cs typeface="Arial" pitchFamily="34" charset="0"/>
              </a:rPr>
              <a:t/>
            </a:r>
            <a:br>
              <a:rPr lang="ru-RU" sz="2500" b="1" i="1" dirty="0" smtClean="0">
                <a:solidFill>
                  <a:srgbClr val="002060"/>
                </a:solidFill>
                <a:effectLst/>
                <a:cs typeface="Arial" pitchFamily="34" charset="0"/>
              </a:rPr>
            </a:br>
            <a:r>
              <a:rPr lang="ru-RU" sz="2500" b="1" i="1" dirty="0" smtClean="0">
                <a:solidFill>
                  <a:srgbClr val="002060"/>
                </a:solidFill>
                <a:effectLst/>
                <a:cs typeface="Arial" pitchFamily="34" charset="0"/>
              </a:rPr>
              <a:t/>
            </a:r>
            <a:br>
              <a:rPr lang="ru-RU" sz="2500" b="1" i="1" dirty="0" smtClean="0">
                <a:solidFill>
                  <a:srgbClr val="002060"/>
                </a:solidFill>
                <a:effectLst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cs typeface="Arial" pitchFamily="34" charset="0"/>
              </a:rPr>
              <a:t>РМО</a:t>
            </a:r>
            <a:br>
              <a:rPr lang="ru-RU" sz="4000" b="1" i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 школьных библиотекарей</a:t>
            </a:r>
            <a:b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cs typeface="Arial" pitchFamily="34" charset="0"/>
              </a:rPr>
              <a:t>количество членов РМО – 23</a:t>
            </a:r>
            <a:br>
              <a:rPr lang="ru-RU" sz="3600" b="1" i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effectLst/>
                <a:cs typeface="Arial" pitchFamily="34" charset="0"/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  <a:effectLst/>
                <a:cs typeface="Arial" pitchFamily="34" charset="0"/>
              </a:rPr>
            </a:br>
            <a:r>
              <a:rPr lang="ru-RU" sz="2500" b="1" i="1" dirty="0" smtClean="0">
                <a:solidFill>
                  <a:srgbClr val="002060"/>
                </a:solidFill>
                <a:effectLst/>
                <a:cs typeface="Arial" pitchFamily="34" charset="0"/>
              </a:rPr>
              <a:t/>
            </a:r>
            <a:br>
              <a:rPr lang="ru-RU" sz="2500" b="1" i="1" dirty="0" smtClean="0">
                <a:solidFill>
                  <a:srgbClr val="002060"/>
                </a:solidFill>
                <a:effectLst/>
                <a:cs typeface="Arial" pitchFamily="34" charset="0"/>
              </a:rPr>
            </a:br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2224429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388" y="5572140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Выступление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 педагога - библиотекаря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Карповой А.Н.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"/>
            <a:ext cx="8643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50"/>
                </a:solidFill>
                <a:latin typeface="+mj-lt"/>
              </a:rPr>
              <a:t>Формы и методы работы библиотеки определяются  рамками её функций:</a:t>
            </a:r>
            <a:endParaRPr lang="ru-RU" sz="25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3" name="Picture 13" descr="SDC12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000108"/>
            <a:ext cx="2130235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4810" y="1428737"/>
            <a:ext cx="4643470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Информационная  поддержка учебно-образовательного процесса школы;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Предоставление возможности проведения уроков по школьным дисциплинам с применением информационно-коммуникационных технологий (ИКТ);</a:t>
            </a:r>
          </a:p>
          <a:p>
            <a:pPr>
              <a:lnSpc>
                <a:spcPct val="90000"/>
              </a:lnSpc>
            </a:pP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Проведение библиотечно-библиографических уроков с учащимися, с целью формирования их информационной грамотности, культуры.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785794"/>
            <a:ext cx="4500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Образовательная</a:t>
            </a:r>
            <a:endParaRPr lang="ru-RU" sz="3000" b="1" dirty="0">
              <a:solidFill>
                <a:srgbClr val="FF0000"/>
              </a:solidFill>
            </a:endParaRPr>
          </a:p>
        </p:txBody>
      </p:sp>
      <p:pic>
        <p:nvPicPr>
          <p:cNvPr id="7" name="Picture 8" descr="DSC030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878000"/>
            <a:ext cx="2279048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785794"/>
            <a:ext cx="43577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Информационная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85725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50"/>
                </a:solidFill>
                <a:latin typeface="+mj-lt"/>
              </a:rPr>
              <a:t>Формы и методы работы библиотеки определяются  рамками её функций:</a:t>
            </a:r>
            <a:endParaRPr lang="ru-RU" sz="25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246074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29058" y="1500174"/>
            <a:ext cx="49292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доступа к необходимой информации;</a:t>
            </a:r>
          </a:p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удовлетворение информационных потребностей пользователей с использованием традиционных, электронных информационных ресурсов и сети Интернет; </a:t>
            </a:r>
          </a:p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использование СБА библиотеки, тематических папок-накопителей.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786058"/>
            <a:ext cx="216993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85720" y="1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Работа на современном уровне требует </a:t>
            </a:r>
            <a:r>
              <a:rPr lang="ru-RU" sz="4000" b="1" dirty="0" smtClean="0">
                <a:solidFill>
                  <a:srgbClr val="C00000"/>
                </a:solidFill>
              </a:rPr>
              <a:t>внедрения в библиотечные процессы </a:t>
            </a:r>
            <a:r>
              <a:rPr lang="ru-RU" sz="4000" b="1" dirty="0" smtClean="0">
                <a:solidFill>
                  <a:srgbClr val="002060"/>
                </a:solidFill>
              </a:rPr>
              <a:t>и активного использования </a:t>
            </a:r>
            <a:r>
              <a:rPr lang="ru-RU" sz="4000" b="1" dirty="0" smtClean="0">
                <a:solidFill>
                  <a:srgbClr val="C00000"/>
                </a:solidFill>
              </a:rPr>
              <a:t>новых информационных технологий</a:t>
            </a:r>
            <a:r>
              <a:rPr lang="ru-RU" sz="4000" b="1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8" name="Рисунок 7" descr="C:\Users\Марина\Desktop\Крапивенцева М.Ю\работа\педсовет\j029694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143248"/>
            <a:ext cx="2916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</a:rPr>
              <a:t>Постепенное создание электронного каталога;</a:t>
            </a:r>
            <a:endParaRPr lang="ru-RU" sz="3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88439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714752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572008"/>
            <a:ext cx="5879038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5725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</a:rPr>
              <a:t>Создание собственной информационной продукции, наглядных материалов для учащихся на электронных носителях – презентации, выставки, библиографические обзоры, экскурсии.</a:t>
            </a:r>
            <a:endParaRPr lang="ru-RU" sz="3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5011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50"/>
                </a:solidFill>
                <a:latin typeface="+mj-lt"/>
              </a:rPr>
              <a:t>Формы и методы работы библиотеки определяются  рамками её функций:</a:t>
            </a:r>
            <a:endParaRPr lang="ru-RU" sz="25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1000108"/>
            <a:ext cx="371477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FF0000"/>
                </a:solidFill>
              </a:rPr>
              <a:t>Культурная</a:t>
            </a:r>
            <a:endParaRPr lang="ru-RU" sz="35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SDC107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10047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261529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2000240"/>
            <a:ext cx="464347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 smtClean="0">
                <a:solidFill>
                  <a:srgbClr val="002060"/>
                </a:solidFill>
                <a:cs typeface="Arial" pitchFamily="34" charset="0"/>
              </a:rPr>
              <a:t>Обеспечение духовно-нравственного развития читателей, приобщение их к ценностям отечественной и мировой литературы, культуры и искусства. </a:t>
            </a:r>
            <a:endParaRPr lang="ru-RU" sz="3300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0"/>
            <a:ext cx="87868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50"/>
                </a:solidFill>
                <a:latin typeface="+mj-lt"/>
              </a:rPr>
              <a:t>Формы и методы работы библиотеки определяются  рамками её функций:</a:t>
            </a:r>
            <a:endParaRPr lang="ru-RU" sz="25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000108"/>
            <a:ext cx="33575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 smtClean="0">
                <a:solidFill>
                  <a:srgbClr val="FF0000"/>
                </a:solidFill>
              </a:rPr>
              <a:t>Досуговая</a:t>
            </a:r>
            <a:endParaRPr lang="ru-RU" sz="3000" dirty="0"/>
          </a:p>
        </p:txBody>
      </p:sp>
      <p:pic>
        <p:nvPicPr>
          <p:cNvPr id="6" name="Picture 6" descr="SDC10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249768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SDC109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2339892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143372" y="1857364"/>
            <a:ext cx="46434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содействие содержательному проведению свободного времени учащихся;</a:t>
            </a:r>
          </a:p>
          <a:p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создание творческой коммуникативной площадки;</a:t>
            </a:r>
          </a:p>
          <a:p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проведение массовых мероприятий, направленных на привлечение школьников к чтению качественной литературы.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14282" y="0"/>
            <a:ext cx="857256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Новый стандарт предусматривает внеаудиторную занятость – кружки, спортивные секции, различного рода творческие занятия..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64134"/>
            <a:ext cx="87154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Школьные библиотеки  тесно </a:t>
            </a:r>
            <a:r>
              <a:rPr lang="ru-RU" sz="22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сотрудничествуют</a:t>
            </a:r>
            <a:r>
              <a:rPr lang="ru-RU" sz="2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с </a:t>
            </a:r>
            <a:r>
              <a:rPr lang="ru-RU" sz="22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досуговыми</a:t>
            </a:r>
            <a:r>
              <a:rPr lang="ru-RU" sz="2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организациями, другими библиотеками</a:t>
            </a:r>
            <a:r>
              <a:rPr lang="ru-RU" sz="22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для совместной реализации культурной и </a:t>
            </a:r>
            <a:r>
              <a:rPr lang="ru-RU" sz="22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досуговой</a:t>
            </a:r>
            <a:r>
              <a:rPr lang="ru-RU" sz="22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функций. Составление совместных </a:t>
            </a:r>
            <a:r>
              <a:rPr lang="ru-RU" sz="22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культурно-досуговых</a:t>
            </a:r>
            <a:r>
              <a:rPr lang="ru-RU" sz="22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программ, планов работы, сценариев мероприятий.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В практике школьных библиотек: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• литературные вечера;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• читательские клубы;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• клубы по интересам;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• встречи с писателями;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• краеведческие вечера;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• просветительские лекции;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• вечера памятных дат;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• праздники, чествования;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• конкурсы и т. 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200" b="1" dirty="0" smtClean="0">
              <a:solidFill>
                <a:srgbClr val="002060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14752"/>
            <a:ext cx="3604642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79388" y="6237288"/>
            <a:ext cx="1080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            Всероссийский </a:t>
            </a:r>
            <a:r>
              <a:rPr lang="ru-RU" dirty="0"/>
              <a:t>форум школьных библиотекарей , Михайловское, 2013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b="1">
                <a:solidFill>
                  <a:srgbClr val="006600"/>
                </a:solidFill>
              </a:rPr>
              <a:t>43-я Ежегодная международная конференция IASL </a:t>
            </a:r>
          </a:p>
          <a:p>
            <a:pPr algn="ctr" eaLnBrk="1" hangingPunct="1"/>
            <a:r>
              <a:rPr lang="ru-RU" b="1">
                <a:solidFill>
                  <a:srgbClr val="006600"/>
                </a:solidFill>
              </a:rPr>
              <a:t>и 18-й Международный Форум по исследованиям </a:t>
            </a:r>
          </a:p>
          <a:p>
            <a:pPr algn="ctr" eaLnBrk="1" hangingPunct="1"/>
            <a:r>
              <a:rPr lang="ru-RU" b="1">
                <a:solidFill>
                  <a:srgbClr val="006600"/>
                </a:solidFill>
              </a:rPr>
              <a:t>в области школьного библиотековедения </a:t>
            </a:r>
          </a:p>
          <a:p>
            <a:pPr algn="ctr" eaLnBrk="1" hangingPunct="1"/>
            <a:r>
              <a:rPr lang="ru-RU" sz="1600">
                <a:solidFill>
                  <a:srgbClr val="006600"/>
                </a:solidFill>
              </a:rPr>
              <a:t>25 – 29 августа 2014 года, Россия, Москва </a:t>
            </a:r>
          </a:p>
        </p:txBody>
      </p:sp>
      <p:pic>
        <p:nvPicPr>
          <p:cNvPr id="4099" name="Picture 6" descr="D:\ЛОГО\isal-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236663"/>
            <a:ext cx="69119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2916238" y="1341438"/>
            <a:ext cx="31972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4000">
                <a:solidFill>
                  <a:schemeClr val="bg1"/>
                </a:solidFill>
              </a:rPr>
              <a:t>«</a:t>
            </a:r>
            <a:r>
              <a:rPr lang="en-US" sz="4000" b="1">
                <a:solidFill>
                  <a:schemeClr val="bg1"/>
                </a:solidFill>
              </a:rPr>
              <a:t>IASL 2014</a:t>
            </a:r>
            <a:r>
              <a:rPr lang="ru-RU" sz="4000" b="1">
                <a:solidFill>
                  <a:schemeClr val="bg1"/>
                </a:solidFill>
              </a:rPr>
              <a:t>»</a:t>
            </a:r>
            <a:endParaRPr lang="ru-RU" sz="4000">
              <a:solidFill>
                <a:schemeClr val="bg1"/>
              </a:solidFill>
            </a:endParaRPr>
          </a:p>
          <a:p>
            <a:pPr algn="ctr" eaLnBrk="1" hangingPunct="1"/>
            <a:endParaRPr lang="ru-RU" sz="4000">
              <a:solidFill>
                <a:schemeClr val="bg1"/>
              </a:solidFill>
            </a:endParaRPr>
          </a:p>
        </p:txBody>
      </p:sp>
      <p:pic>
        <p:nvPicPr>
          <p:cNvPr id="4101" name="Picture 3" descr="IASL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953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МБОУ Печерская </a:t>
            </a:r>
            <a:r>
              <a:rPr lang="ru-RU" sz="2400" dirty="0" smtClean="0"/>
              <a:t>СШ</a:t>
            </a:r>
            <a:br>
              <a:rPr lang="ru-RU" sz="2400" dirty="0" smtClean="0"/>
            </a:br>
            <a:r>
              <a:rPr lang="ru-RU" sz="2400" dirty="0" smtClean="0"/>
              <a:t>руководитель РМО школьных библиотекарей</a:t>
            </a:r>
            <a:br>
              <a:rPr lang="ru-RU" sz="2400" dirty="0" smtClean="0"/>
            </a:br>
            <a:r>
              <a:rPr lang="ru-RU" sz="2400" dirty="0" smtClean="0"/>
              <a:t> Карпова А.Н.</a:t>
            </a:r>
            <a:endParaRPr lang="ru-RU" sz="2400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Den\Projects\библиотека\f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_Den\Projects\библиотека\f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8"/>
            <a:ext cx="9144000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_Den\Projects\библиотека\kid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0"/>
            <a:ext cx="7554912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C:\_Den\Projects\библиотека\точка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3950" y="2940050"/>
            <a:ext cx="650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C:\_Den\Projects\библиотека\флаг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6588" y="1714500"/>
            <a:ext cx="28495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_Den\Projects\библиотека\roses 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2786063"/>
            <a:ext cx="4286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_Den\Projects\библиотека\roses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88" y="1357313"/>
            <a:ext cx="28860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_Den\Projects\библиотека\fon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03763"/>
            <a:ext cx="9144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_Den\Projects\библиотека\roses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88" y="1428750"/>
            <a:ext cx="25431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50" y="5072063"/>
            <a:ext cx="170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6063" y="5072063"/>
            <a:ext cx="170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4875" y="5072063"/>
            <a:ext cx="170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43688" y="5072063"/>
            <a:ext cx="170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0" y="3571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00B050"/>
                </a:solidFill>
              </a:rPr>
              <a:t>Библиотека - аптека для души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20833 L -2.5E-6 -0.0013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157 0.05463 L -0.00157 0.0018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5792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763713" y="2420938"/>
            <a:ext cx="604837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«</a:t>
            </a:r>
            <a:r>
              <a:rPr lang="ru-RU" sz="2800" b="1"/>
              <a:t>Школьная библиотека</a:t>
            </a:r>
          </a:p>
          <a:p>
            <a:pPr algn="ctr"/>
            <a:r>
              <a:rPr lang="ru-RU" sz="2800" b="1"/>
              <a:t> как когнитивный  ресурс</a:t>
            </a:r>
          </a:p>
          <a:p>
            <a:pPr algn="ctr"/>
            <a:r>
              <a:rPr lang="ru-RU" sz="2800" b="1"/>
              <a:t>развития образования</a:t>
            </a:r>
            <a:r>
              <a:rPr lang="ru-RU" b="1"/>
              <a:t>»</a:t>
            </a:r>
          </a:p>
          <a:p>
            <a:pPr algn="ctr"/>
            <a:endParaRPr lang="ru-RU" b="1"/>
          </a:p>
          <a:p>
            <a:r>
              <a:rPr lang="ru-RU"/>
              <a:t>Новая модель школьной библиотеки:</a:t>
            </a:r>
          </a:p>
          <a:p>
            <a:pPr algn="ctr"/>
            <a:r>
              <a:rPr lang="ru-RU" sz="2000" b="1"/>
              <a:t>Педагогическая</a:t>
            </a:r>
          </a:p>
          <a:p>
            <a:pPr algn="ctr"/>
            <a:r>
              <a:rPr lang="ru-RU" sz="2000" b="1"/>
              <a:t>Библиотековедческая</a:t>
            </a:r>
          </a:p>
          <a:p>
            <a:pPr algn="ctr"/>
            <a:r>
              <a:rPr lang="ru-RU" sz="2000" b="1"/>
              <a:t>Когнитивная</a:t>
            </a:r>
          </a:p>
          <a:p>
            <a:endParaRPr lang="ru-RU" sz="2000" b="1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5792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835150" y="1484313"/>
            <a:ext cx="63373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О единстве чтения и творчества в жизни человека</a:t>
            </a:r>
          </a:p>
          <a:p>
            <a:r>
              <a:rPr lang="ru-RU" sz="2000"/>
              <a:t>говорил ещё знаменитый библиотековед</a:t>
            </a:r>
            <a:r>
              <a:rPr lang="ru-RU"/>
              <a:t> </a:t>
            </a:r>
          </a:p>
          <a:p>
            <a:r>
              <a:rPr lang="ru-RU" sz="4000"/>
              <a:t>Н.А. Рубакин: </a:t>
            </a:r>
          </a:p>
          <a:p>
            <a:r>
              <a:rPr lang="ru-RU" sz="4000"/>
              <a:t>«Чтение – только начало.</a:t>
            </a:r>
          </a:p>
          <a:p>
            <a:r>
              <a:rPr lang="ru-RU" sz="4000"/>
              <a:t>Творчество жизни – вот цель!»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надо ШБ?</a:t>
            </a:r>
            <a:endParaRPr lang="ru-RU" dirty="0"/>
          </a:p>
        </p:txBody>
      </p:sp>
      <p:pic>
        <p:nvPicPr>
          <p:cNvPr id="1026" name="Picture 2" descr="ШБ и ФГО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629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Основные задачи школьной библиотеки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21537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участникам образовательного процесса доступа к информации, знаниям, идеям, культурным ценностям, посредством использования библиотечно-информационных ресурсов на различных носителях;</a:t>
            </a:r>
          </a:p>
          <a:p>
            <a:endParaRPr lang="ru-RU" sz="2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воспитание культурного и гражданского самопознания, помощь в социализации обучающегося, развитии его творческого потенциала через приобщение к литературе и чтению;</a:t>
            </a:r>
          </a:p>
          <a:p>
            <a:endParaRPr lang="ru-RU" sz="2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формирование у школьников навыков независимого библиотечного пользователя: обучение поиску, отбору и критической оценке информации.</a:t>
            </a:r>
            <a:endParaRPr lang="ru-RU" sz="21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819650"/>
            <a:ext cx="2238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00232" y="1071546"/>
            <a:ext cx="69294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cs typeface="Arial" pitchFamily="34" charset="0"/>
              </a:rPr>
              <a:t>Исходя из требований новых образовательных стандартов и основных задач, стоящих перед школьными библиотеками  формируются формы и методы работы библиотеки образовательного учреждения на современном этапе.</a:t>
            </a:r>
            <a:endParaRPr lang="ru-RU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86256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0"/>
            <a:ext cx="8715436" cy="561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+mj-lt"/>
              </a:rPr>
              <a:t>Техническое оснащение  современной школьной библиотеки для реализации требований новых образовательных стандартов и создания в библиотеках условий для работы с информацией :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Компьютеры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Принтеры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Сканирующие и тиражирующие устройства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Проекторы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Телевизоры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Выход в сеть Интернет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АРМы</a:t>
            </a:r>
            <a:r>
              <a:rPr lang="ru-RU" sz="2200" b="1" dirty="0" smtClean="0">
                <a:solidFill>
                  <a:srgbClr val="002060"/>
                </a:solidFill>
              </a:rPr>
              <a:t> библиотекаря и пользователей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В библиотеках должны внедряться программы по автоматизации библиотечного обслуживания учащихся.</a:t>
            </a:r>
          </a:p>
          <a:p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SDC12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643446"/>
            <a:ext cx="2313186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643446"/>
            <a:ext cx="220358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714884"/>
            <a:ext cx="2494481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5011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50"/>
                </a:solidFill>
              </a:rPr>
              <a:t>Деятельность Библиотеки реализуется исходя из поставленных перед ней целей и задач, таких как:</a:t>
            </a:r>
            <a:endParaRPr lang="ru-RU" sz="2500" b="1" dirty="0">
              <a:solidFill>
                <a:srgbClr val="00B050"/>
              </a:solidFill>
            </a:endParaRP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19" y="1000108"/>
            <a:ext cx="2372164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4857760"/>
            <a:ext cx="2229256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28992" y="928670"/>
            <a:ext cx="550072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ru-RU" sz="2300" b="1" dirty="0" smtClean="0">
                <a:solidFill>
                  <a:srgbClr val="0000FF"/>
                </a:solidFill>
              </a:rPr>
              <a:t>информационное обеспечение образовательного процесса в школе;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solidFill>
                  <a:srgbClr val="0000FF"/>
                </a:solidFill>
              </a:rPr>
              <a:t> содействие развитию творческих способностей школьников; 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solidFill>
                  <a:srgbClr val="0000FF"/>
                </a:solidFill>
              </a:rPr>
              <a:t> обеспечение доступа к местным, региональным, национальным и глобальным информационным ресурсам;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solidFill>
                  <a:srgbClr val="0000FF"/>
                </a:solidFill>
              </a:rPr>
              <a:t> предоставление поддержки применения информационно-коммуникационных технологий</a:t>
            </a:r>
            <a:r>
              <a:rPr lang="ru-RU" sz="2300" dirty="0" smtClean="0">
                <a:solidFill>
                  <a:srgbClr val="0000FF"/>
                </a:solidFill>
              </a:rPr>
              <a:t> (</a:t>
            </a:r>
            <a:r>
              <a:rPr lang="ru-RU" sz="2300" b="1" dirty="0" smtClean="0">
                <a:solidFill>
                  <a:srgbClr val="0000FF"/>
                </a:solidFill>
              </a:rPr>
              <a:t>ИКТ);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solidFill>
                  <a:srgbClr val="0000FF"/>
                </a:solidFill>
              </a:rPr>
              <a:t> формирование информационной культуры </a:t>
            </a:r>
            <a:r>
              <a:rPr lang="ru-RU" sz="2300" b="1" dirty="0" smtClean="0">
                <a:solidFill>
                  <a:srgbClr val="0000FF"/>
                </a:solidFill>
                <a:ea typeface="Times New Roman" pitchFamily="18" charset="0"/>
              </a:rPr>
              <a:t>участников образовательного процесса через освоение новых видов деятельности.</a:t>
            </a:r>
            <a:endParaRPr lang="ru-RU" sz="2300" b="1" dirty="0" smtClean="0">
              <a:solidFill>
                <a:srgbClr val="0000FF"/>
              </a:solidFill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643182"/>
            <a:ext cx="170868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576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РМО  школьных библиотекарей количество членов РМО – 23   </vt:lpstr>
      <vt:lpstr>МБОУ Печерская СШ руководитель РМО школьных библиотекарей  Карпова А.Н.</vt:lpstr>
      <vt:lpstr>Слайд 3</vt:lpstr>
      <vt:lpstr>Слайд 4</vt:lpstr>
      <vt:lpstr>Что надо ШБ?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МОУСОШ№21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форм и методов работы школьной библиотеки при выполнении требований Федеральных государственных образовательных стандартов второго поколения. </dc:title>
  <dc:creator>samsungR528</dc:creator>
  <cp:lastModifiedBy>Денис</cp:lastModifiedBy>
  <cp:revision>162</cp:revision>
  <dcterms:created xsi:type="dcterms:W3CDTF">2011-08-29T14:46:07Z</dcterms:created>
  <dcterms:modified xsi:type="dcterms:W3CDTF">2016-03-27T14:00:33Z</dcterms:modified>
</cp:coreProperties>
</file>