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Lst>
  <p:sldIdLst>
    <p:sldId id="257" r:id="rId2"/>
    <p:sldId id="333" r:id="rId3"/>
    <p:sldId id="259" r:id="rId4"/>
    <p:sldId id="261" r:id="rId5"/>
    <p:sldId id="303" r:id="rId6"/>
    <p:sldId id="302" r:id="rId7"/>
    <p:sldId id="281" r:id="rId8"/>
    <p:sldId id="337" r:id="rId9"/>
    <p:sldId id="338" r:id="rId10"/>
    <p:sldId id="295" r:id="rId11"/>
    <p:sldId id="268" r:id="rId12"/>
    <p:sldId id="273" r:id="rId13"/>
    <p:sldId id="309" r:id="rId14"/>
    <p:sldId id="290" r:id="rId15"/>
    <p:sldId id="291" r:id="rId16"/>
    <p:sldId id="328" r:id="rId17"/>
    <p:sldId id="320" r:id="rId18"/>
    <p:sldId id="321" r:id="rId19"/>
    <p:sldId id="323" r:id="rId20"/>
    <p:sldId id="324" r:id="rId21"/>
    <p:sldId id="325" r:id="rId22"/>
    <p:sldId id="326" r:id="rId23"/>
    <p:sldId id="331" r:id="rId24"/>
    <p:sldId id="279" r:id="rId25"/>
  </p:sldIdLst>
  <p:sldSz cx="9144000" cy="5145088"/>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8" d="100"/>
          <a:sy n="148" d="100"/>
        </p:scale>
        <p:origin x="-56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1" y="246965"/>
            <a:ext cx="8532055" cy="464904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7" y="325722"/>
            <a:ext cx="8306809" cy="233244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365576"/>
            <a:ext cx="7772400" cy="1372023"/>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2764627"/>
            <a:ext cx="7772400" cy="686012"/>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3/22/2023</a:t>
            </a:fld>
            <a:endParaRPr lang="en-US"/>
          </a:p>
        </p:txBody>
      </p:sp>
      <p:sp>
        <p:nvSpPr>
          <p:cNvPr id="8" name="Нижний колонтитул 7"/>
          <p:cNvSpPr>
            <a:spLocks noGrp="1"/>
          </p:cNvSpPr>
          <p:nvPr>
            <p:ph type="ftr" sz="quarter" idx="11"/>
          </p:nvPr>
        </p:nvSpPr>
        <p:spPr/>
        <p:txBody>
          <a:bodyPr/>
          <a:lstStyle>
            <a:extLst/>
          </a:lstStyle>
          <a:p>
            <a:endParaRPr kumimoji="0" lang="en-US"/>
          </a:p>
        </p:txBody>
      </p:sp>
      <p:sp>
        <p:nvSpPr>
          <p:cNvPr id="11" name="Номер слайда 10"/>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738764"/>
            <a:ext cx="8183880" cy="788913"/>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397887"/>
            <a:ext cx="8183880" cy="3141934"/>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3/22/2023</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00177"/>
            <a:ext cx="1981200" cy="3944567"/>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400175"/>
            <a:ext cx="5943600" cy="3944568"/>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3/22/2023</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738764"/>
            <a:ext cx="8183880" cy="788913"/>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397887"/>
            <a:ext cx="8183880" cy="3141934"/>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3/22/2023</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1" y="246965"/>
            <a:ext cx="8532055" cy="464904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7" y="325722"/>
            <a:ext cx="8306809" cy="325700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3697603"/>
            <a:ext cx="8183880" cy="507649"/>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4219666"/>
            <a:ext cx="8183880" cy="315565"/>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3/22/2023</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397887"/>
            <a:ext cx="3931920" cy="3292856"/>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397887"/>
            <a:ext cx="3931920" cy="3292856"/>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3/22/2023</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738764"/>
            <a:ext cx="8183880" cy="788913"/>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434713"/>
            <a:ext cx="3931920" cy="594305"/>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434713"/>
            <a:ext cx="3931920" cy="594305"/>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086185"/>
            <a:ext cx="3931920" cy="2618278"/>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086185"/>
            <a:ext cx="3931920" cy="2618278"/>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3/22/2023</a:t>
            </a:fld>
            <a:endParaRPr lang="en-US"/>
          </a:p>
        </p:txBody>
      </p:sp>
      <p:sp>
        <p:nvSpPr>
          <p:cNvPr id="8" name="Нижний колонтитул 7"/>
          <p:cNvSpPr>
            <a:spLocks noGrp="1"/>
          </p:cNvSpPr>
          <p:nvPr>
            <p:ph type="ftr" sz="quarter" idx="11"/>
          </p:nvPr>
        </p:nvSpPr>
        <p:spPr/>
        <p:txBody>
          <a:bodyPr/>
          <a:lstStyle>
            <a:extLst/>
          </a:lstStyle>
          <a:p>
            <a:endParaRPr kumimoji="0" lang="en-US"/>
          </a:p>
        </p:txBody>
      </p:sp>
      <p:sp>
        <p:nvSpPr>
          <p:cNvPr id="9" name="Номер слайда 8"/>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3/22/2023</a:t>
            </a:fld>
            <a:endParaRPr lang="en-US"/>
          </a:p>
        </p:txBody>
      </p:sp>
      <p:sp>
        <p:nvSpPr>
          <p:cNvPr id="4" name="Нижний колонтитул 3"/>
          <p:cNvSpPr>
            <a:spLocks noGrp="1"/>
          </p:cNvSpPr>
          <p:nvPr>
            <p:ph type="ftr" sz="quarter" idx="11"/>
          </p:nvPr>
        </p:nvSpPr>
        <p:spPr/>
        <p:txBody>
          <a:bodyPr/>
          <a:lstStyle>
            <a:extLst/>
          </a:lstStyle>
          <a:p>
            <a:endParaRPr kumimoji="0" lang="en-US"/>
          </a:p>
        </p:txBody>
      </p:sp>
      <p:sp>
        <p:nvSpPr>
          <p:cNvPr id="5" name="Номер слайда 4"/>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1" y="246965"/>
            <a:ext cx="8532055" cy="464904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3/22/2023</a:t>
            </a:fld>
            <a:endParaRPr lang="en-US"/>
          </a:p>
        </p:txBody>
      </p:sp>
      <p:sp>
        <p:nvSpPr>
          <p:cNvPr id="3" name="Нижний колонтитул 2"/>
          <p:cNvSpPr>
            <a:spLocks noGrp="1"/>
          </p:cNvSpPr>
          <p:nvPr>
            <p:ph type="ftr" sz="quarter" idx="11"/>
          </p:nvPr>
        </p:nvSpPr>
        <p:spPr/>
        <p:txBody>
          <a:bodyPr/>
          <a:lstStyle>
            <a:extLst/>
          </a:lstStyle>
          <a:p>
            <a:endParaRPr kumimoji="0" lang="en-US"/>
          </a:p>
        </p:txBody>
      </p:sp>
      <p:sp>
        <p:nvSpPr>
          <p:cNvPr id="4" name="Номер слайда 3"/>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400173"/>
            <a:ext cx="2971800" cy="686012"/>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086187"/>
            <a:ext cx="2971800" cy="3155558"/>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3" y="697824"/>
            <a:ext cx="4626159" cy="3544395"/>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3/22/2023</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1" y="246965"/>
            <a:ext cx="8532055" cy="464904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1" y="325722"/>
            <a:ext cx="2324605" cy="3258556"/>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3760203"/>
            <a:ext cx="8229600" cy="788913"/>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400174"/>
            <a:ext cx="2240280" cy="3159585"/>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3/22/2023</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
        <p:nvSpPr>
          <p:cNvPr id="3" name="Рисунок 2"/>
          <p:cNvSpPr>
            <a:spLocks noGrp="1"/>
          </p:cNvSpPr>
          <p:nvPr>
            <p:ph type="pic" idx="1"/>
          </p:nvPr>
        </p:nvSpPr>
        <p:spPr>
          <a:xfrm>
            <a:off x="421480" y="326927"/>
            <a:ext cx="5925312" cy="3258556"/>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1" y="246965"/>
            <a:ext cx="8532055" cy="464904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7" y="325722"/>
            <a:ext cx="8306809" cy="41160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3740347"/>
            <a:ext cx="8183880" cy="788913"/>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397887"/>
            <a:ext cx="8183880" cy="3141934"/>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4585322"/>
            <a:ext cx="2286000" cy="273928"/>
          </a:xfrm>
          <a:prstGeom prst="rect">
            <a:avLst/>
          </a:prstGeom>
        </p:spPr>
        <p:txBody>
          <a:bodyPr vert="horz" anchor="b"/>
          <a:lstStyle>
            <a:lvl1pPr algn="r" eaLnBrk="1" latinLnBrk="0" hangingPunct="1">
              <a:defRPr kumimoji="0" sz="1000">
                <a:solidFill>
                  <a:schemeClr val="bg2">
                    <a:shade val="50000"/>
                  </a:schemeClr>
                </a:solidFill>
              </a:defRPr>
            </a:lvl1pPr>
            <a:extLst/>
          </a:lstStyle>
          <a:p>
            <a:pPr eaLnBrk="1" latinLnBrk="0" hangingPunct="1"/>
            <a:fld id="{C699CB88-5E1A-4FAC-892A-60949ACB1F6F}" type="datetimeFigureOut">
              <a:rPr lang="en-US" smtClean="0"/>
              <a:pPr eaLnBrk="1" latinLnBrk="0" hangingPunct="1"/>
              <a:t>3/22/2023</a:t>
            </a:fld>
            <a:endParaRPr lang="en-US"/>
          </a:p>
        </p:txBody>
      </p:sp>
      <p:sp>
        <p:nvSpPr>
          <p:cNvPr id="18" name="Нижний колонтитул 17"/>
          <p:cNvSpPr>
            <a:spLocks noGrp="1"/>
          </p:cNvSpPr>
          <p:nvPr>
            <p:ph type="ftr" sz="quarter" idx="3"/>
          </p:nvPr>
        </p:nvSpPr>
        <p:spPr>
          <a:xfrm>
            <a:off x="6062328" y="4585322"/>
            <a:ext cx="2286000" cy="273928"/>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p>
        </p:txBody>
      </p:sp>
      <p:sp>
        <p:nvSpPr>
          <p:cNvPr id="5" name="Номер слайда 4"/>
          <p:cNvSpPr>
            <a:spLocks noGrp="1"/>
          </p:cNvSpPr>
          <p:nvPr>
            <p:ph type="sldNum" sz="quarter" idx="4"/>
          </p:nvPr>
        </p:nvSpPr>
        <p:spPr>
          <a:xfrm>
            <a:off x="8348328" y="4585322"/>
            <a:ext cx="457200" cy="273928"/>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974DF9-AD47-4691-BA21-BBFCE3637A9A}" type="slidenum">
              <a:rPr kumimoji="0" lang="en-US" smtClean="0"/>
              <a:pPr eaLnBrk="1" latinLnBrk="0" hangingPunct="1"/>
              <a:t>‹#›</a:t>
            </a:fld>
            <a:endParaRPr kumimoji="0"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vk.com/video716245662_456239192" TargetMode="External"/><Relationship Id="rId2" Type="http://schemas.openxmlformats.org/officeDocument/2006/relationships/hyperlink" Target="https://vk.com/video716245662_456239187" TargetMode="External"/><Relationship Id="rId1" Type="http://schemas.openxmlformats.org/officeDocument/2006/relationships/slideLayout" Target="../slideLayouts/slideLayout12.xml"/><Relationship Id="rId4" Type="http://schemas.openxmlformats.org/officeDocument/2006/relationships/hyperlink" Target="https://vk.com/video716245662_45623919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edsoo.ru/Normativnie_dokumenti.htm" TargetMode="External"/><Relationship Id="rId2" Type="http://schemas.openxmlformats.org/officeDocument/2006/relationships/hyperlink" Target="http://www.consultant.ru/document/cons_doc_LAW_427331/"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Прямоугольник 2"/>
          <p:cNvSpPr/>
          <p:nvPr/>
        </p:nvSpPr>
        <p:spPr>
          <a:xfrm>
            <a:off x="1115616" y="1420368"/>
            <a:ext cx="7272808" cy="1584224"/>
          </a:xfrm>
          <a:prstGeom prst="rect">
            <a:avLst/>
          </a:prstGeom>
          <a:noFill/>
        </p:spPr>
        <p:txBody>
          <a:bodyPr lIns="0" tIns="0" rIns="0" bIns="0">
            <a:noAutofit/>
          </a:bodyPr>
          <a:lstStyle/>
          <a:p>
            <a:pPr marL="63500" indent="0" algn="ctr">
              <a:lnSpc>
                <a:spcPts val="2880"/>
              </a:lnSpc>
              <a:spcBef>
                <a:spcPts val="1050"/>
              </a:spcBef>
              <a:spcAft>
                <a:spcPts val="1470"/>
              </a:spcAft>
            </a:pPr>
            <a:r>
              <a:rPr lang="ru" sz="2050" b="1" dirty="0" smtClean="0">
                <a:solidFill>
                  <a:srgbClr val="1F487C"/>
                </a:solidFill>
                <a:latin typeface="Arial Narrow"/>
              </a:rPr>
              <a:t>Совещание с руководителями общеобразовательных организаций </a:t>
            </a:r>
            <a:r>
              <a:rPr lang="ru" sz="2050" b="1" dirty="0">
                <a:solidFill>
                  <a:srgbClr val="1F487C"/>
                </a:solidFill>
                <a:latin typeface="Arial Narrow"/>
              </a:rPr>
              <a:t>по методическому сопровождению перехода на </a:t>
            </a:r>
            <a:r>
              <a:rPr lang="ru" sz="2050" b="1" dirty="0" smtClean="0">
                <a:solidFill>
                  <a:srgbClr val="1F487C"/>
                </a:solidFill>
                <a:latin typeface="Arial Narrow"/>
              </a:rPr>
              <a:t>ФООП,</a:t>
            </a:r>
            <a:r>
              <a:rPr lang="ru-RU" sz="2050" b="1" dirty="0">
                <a:solidFill>
                  <a:srgbClr val="1F487C"/>
                </a:solidFill>
                <a:latin typeface="Arial Narrow"/>
              </a:rPr>
              <a:t> </a:t>
            </a:r>
            <a:r>
              <a:rPr lang="ru-RU" sz="2050" b="1" dirty="0" smtClean="0">
                <a:solidFill>
                  <a:srgbClr val="1F487C"/>
                </a:solidFill>
                <a:latin typeface="Arial Narrow"/>
              </a:rPr>
              <a:t>введение </a:t>
            </a:r>
            <a:r>
              <a:rPr lang="ru-RU" sz="2050" b="1" dirty="0">
                <a:solidFill>
                  <a:srgbClr val="1F487C"/>
                </a:solidFill>
                <a:latin typeface="Arial Narrow"/>
              </a:rPr>
              <a:t>обновленного ФГОС СОО</a:t>
            </a:r>
            <a:endParaRPr lang="ru-RU" sz="2400" dirty="0"/>
          </a:p>
          <a:p>
            <a:r>
              <a:rPr lang="ru-RU" sz="2400" dirty="0"/>
              <a:t> </a:t>
            </a:r>
            <a:endParaRPr lang="ru" sz="1100" b="1" dirty="0">
              <a:solidFill>
                <a:srgbClr val="1F487C"/>
              </a:solidFill>
              <a:latin typeface="Arial Narrow"/>
            </a:endParaRPr>
          </a:p>
        </p:txBody>
      </p:sp>
      <p:sp>
        <p:nvSpPr>
          <p:cNvPr id="4" name="Прямоугольник 3"/>
          <p:cNvSpPr/>
          <p:nvPr/>
        </p:nvSpPr>
        <p:spPr>
          <a:xfrm>
            <a:off x="1374648" y="4012704"/>
            <a:ext cx="2837312" cy="576064"/>
          </a:xfrm>
          <a:prstGeom prst="rect">
            <a:avLst/>
          </a:prstGeom>
          <a:noFill/>
        </p:spPr>
        <p:txBody>
          <a:bodyPr lIns="0" tIns="0" rIns="0" bIns="0">
            <a:noAutofit/>
          </a:bodyPr>
          <a:lstStyle/>
          <a:p>
            <a:pPr marL="12192" indent="0">
              <a:spcBef>
                <a:spcPts val="1470"/>
              </a:spcBef>
            </a:pPr>
            <a:r>
              <a:rPr lang="ru" sz="1350" dirty="0" smtClean="0">
                <a:solidFill>
                  <a:srgbClr val="1F487C"/>
                </a:solidFill>
                <a:latin typeface="Arial Narrow"/>
              </a:rPr>
              <a:t>23 </a:t>
            </a:r>
            <a:r>
              <a:rPr lang="ru" sz="1350" dirty="0">
                <a:solidFill>
                  <a:srgbClr val="1F487C"/>
                </a:solidFill>
                <a:latin typeface="Arial Narrow"/>
              </a:rPr>
              <a:t>марта 2023 года</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8512" y="301752"/>
            <a:ext cx="7059168" cy="470592"/>
          </a:xfrm>
          <a:prstGeom prst="rect">
            <a:avLst/>
          </a:prstGeom>
          <a:noFill/>
        </p:spPr>
        <p:txBody>
          <a:bodyPr lIns="0" tIns="0" rIns="0" bIns="0">
            <a:noAutofit/>
          </a:bodyPr>
          <a:lstStyle/>
          <a:p>
            <a:pPr marL="27432" indent="0">
              <a:spcAft>
                <a:spcPts val="2940"/>
              </a:spcAft>
            </a:pPr>
            <a:r>
              <a:rPr lang="ru" sz="2350" b="1" dirty="0">
                <a:solidFill>
                  <a:srgbClr val="002060"/>
                </a:solidFill>
                <a:latin typeface="Century Gothic"/>
              </a:rPr>
              <a:t>Федеральный календарный учебный график</a:t>
            </a:r>
          </a:p>
        </p:txBody>
      </p:sp>
      <p:sp>
        <p:nvSpPr>
          <p:cNvPr id="8" name="Прямоугольник 7"/>
          <p:cNvSpPr/>
          <p:nvPr/>
        </p:nvSpPr>
        <p:spPr>
          <a:xfrm>
            <a:off x="847344" y="844352"/>
            <a:ext cx="7541080" cy="3816424"/>
          </a:xfrm>
          <a:prstGeom prst="rect">
            <a:avLst/>
          </a:prstGeom>
        </p:spPr>
        <p:txBody>
          <a:bodyPr lIns="0" tIns="0" rIns="0" bIns="0">
            <a:noAutofit/>
          </a:bodyPr>
          <a:lstStyle/>
          <a:p>
            <a:pPr marL="12700" marR="499364" algn="just">
              <a:spcBef>
                <a:spcPts val="2940"/>
              </a:spcBef>
            </a:pPr>
            <a:endParaRPr lang="ru" sz="1400" b="1" dirty="0" smtClean="0">
              <a:solidFill>
                <a:srgbClr val="003266"/>
              </a:solidFill>
              <a:latin typeface="Century Gothic"/>
            </a:endParaRPr>
          </a:p>
          <a:p>
            <a:pPr marL="12700" marR="499364" algn="just">
              <a:spcBef>
                <a:spcPts val="2940"/>
              </a:spcBef>
            </a:pPr>
            <a:r>
              <a:rPr lang="ru" sz="1100" b="1" dirty="0" smtClean="0">
                <a:solidFill>
                  <a:srgbClr val="003266"/>
                </a:solidFill>
                <a:latin typeface="Arial Narrow" pitchFamily="34" charset="0"/>
              </a:rPr>
              <a:t>ОРГАНИЗАЦИЯ ОБРАЗОВАТЕЛЬНОЙ ДЕЯТЕЛЬНОСТИ - ПО УЧЕБНЫМ ЧЕТВЕРТЯМ. ПРОДОЛЖИТЕЛЬНОСТЬ УЧЕБНОГО ГОДА - 34 НЕДЕЛИ, В 1 КЛАССЕ - 33 НЕДЕЛИ. УЧЕБНЫЙ ГОД НАЧИНАЕТСЯ 1 СЕНТЯБРЯ, ЗАКАНЧИВАЕТСЯ 20 МАЯ</a:t>
            </a:r>
          </a:p>
          <a:p>
            <a:pPr marL="12700" indent="0" algn="just">
              <a:lnSpc>
                <a:spcPts val="3336"/>
              </a:lnSpc>
            </a:pPr>
            <a:r>
              <a:rPr lang="ru" sz="1100" b="1" dirty="0" smtClean="0">
                <a:solidFill>
                  <a:srgbClr val="003266"/>
                </a:solidFill>
                <a:latin typeface="Arial Narrow" pitchFamily="34" charset="0"/>
              </a:rPr>
              <a:t>ПРОДОЛЖИТЕЛЬНОСТЬ УЧЕБНЫХ ЧЕТВЕРТЕЙ:</a:t>
            </a:r>
          </a:p>
          <a:p>
            <a:pPr marL="12700" indent="0" algn="just">
              <a:lnSpc>
                <a:spcPts val="1920"/>
              </a:lnSpc>
            </a:pPr>
            <a:r>
              <a:rPr lang="ru" sz="1100" b="1" dirty="0" smtClean="0">
                <a:solidFill>
                  <a:srgbClr val="003266"/>
                </a:solidFill>
                <a:latin typeface="Arial Narrow" pitchFamily="34" charset="0"/>
              </a:rPr>
              <a:t>I    ЧЕТВЕРТЬ - 8 УЧЕБНЫХ НЕДЕЛЬ;</a:t>
            </a:r>
          </a:p>
          <a:p>
            <a:pPr marL="12700" indent="0" algn="just">
              <a:lnSpc>
                <a:spcPts val="1920"/>
              </a:lnSpc>
            </a:pPr>
            <a:r>
              <a:rPr lang="ru" sz="1100" b="1" dirty="0" smtClean="0">
                <a:solidFill>
                  <a:srgbClr val="003266"/>
                </a:solidFill>
                <a:latin typeface="Arial Narrow" pitchFamily="34" charset="0"/>
              </a:rPr>
              <a:t>II    ЧЕТВЕРТЬ - 8 УЧЕБНЫХ НЕДЕЛЬ;</a:t>
            </a:r>
          </a:p>
          <a:p>
            <a:pPr marL="12700" indent="0" algn="just">
              <a:lnSpc>
                <a:spcPts val="1920"/>
              </a:lnSpc>
            </a:pPr>
            <a:r>
              <a:rPr lang="ru" sz="1100" b="1" dirty="0" smtClean="0">
                <a:solidFill>
                  <a:srgbClr val="003266"/>
                </a:solidFill>
                <a:latin typeface="Arial Narrow" pitchFamily="34" charset="0"/>
              </a:rPr>
              <a:t>III    ЧЕТВЕРТЬ - 10 УЧЕБНЫХ НЕДЕЛЬ (ДЛЯ 2-11 КЛ.), 9 УЧЕБНЫХ НЕДЕЛЬ (ДЛЯ 1 КЛ.);</a:t>
            </a:r>
          </a:p>
          <a:p>
            <a:pPr marL="12700" indent="0" algn="just">
              <a:lnSpc>
                <a:spcPts val="1920"/>
              </a:lnSpc>
              <a:spcAft>
                <a:spcPts val="840"/>
              </a:spcAft>
            </a:pPr>
            <a:r>
              <a:rPr lang="ru" sz="1100" b="1" dirty="0" smtClean="0">
                <a:solidFill>
                  <a:srgbClr val="003266"/>
                </a:solidFill>
                <a:latin typeface="Arial Narrow" pitchFamily="34" charset="0"/>
              </a:rPr>
              <a:t>IV    ЧЕТВЕРТЬ - 8 УЧЕБНЫХ НЕДЕЛЬ</a:t>
            </a:r>
          </a:p>
          <a:p>
            <a:pPr marL="12700" indent="0" algn="just">
              <a:lnSpc>
                <a:spcPts val="1920"/>
              </a:lnSpc>
            </a:pPr>
            <a:r>
              <a:rPr lang="ru" sz="1100" b="1" dirty="0" smtClean="0">
                <a:solidFill>
                  <a:srgbClr val="003266"/>
                </a:solidFill>
                <a:latin typeface="Arial Narrow" pitchFamily="34" charset="0"/>
              </a:rPr>
              <a:t>ПРОДОЛЖИТЕЛЬНОСТЬ КАНИКУЛ:</a:t>
            </a:r>
          </a:p>
          <a:p>
            <a:pPr marL="12700" marR="727964" indent="0" algn="just">
              <a:lnSpc>
                <a:spcPts val="1920"/>
              </a:lnSpc>
            </a:pPr>
            <a:r>
              <a:rPr lang="ru" sz="1100" b="1" dirty="0" smtClean="0">
                <a:solidFill>
                  <a:srgbClr val="003266"/>
                </a:solidFill>
                <a:latin typeface="Arial Narrow" pitchFamily="34" charset="0"/>
              </a:rPr>
              <a:t>ПО ОКОНЧАНИИ </a:t>
            </a:r>
            <a:r>
              <a:rPr lang="en-US" sz="1100" b="1" dirty="0" smtClean="0">
                <a:solidFill>
                  <a:srgbClr val="003266"/>
                </a:solidFill>
                <a:latin typeface="Arial Narrow" pitchFamily="34" charset="0"/>
              </a:rPr>
              <a:t>I, </a:t>
            </a:r>
            <a:r>
              <a:rPr lang="ru" sz="1100" b="1" dirty="0" smtClean="0">
                <a:solidFill>
                  <a:srgbClr val="003266"/>
                </a:solidFill>
                <a:latin typeface="Arial Narrow" pitchFamily="34" charset="0"/>
              </a:rPr>
              <a:t>II, III ЧЕТВЕРТИ - 9 КАЛЕНДАРНЫХ ДНЕЙ; </a:t>
            </a:r>
          </a:p>
          <a:p>
            <a:pPr marL="12700" marR="727964" indent="0" algn="just">
              <a:lnSpc>
                <a:spcPts val="1920"/>
              </a:lnSpc>
            </a:pPr>
            <a:r>
              <a:rPr lang="ru" sz="1100" b="1" dirty="0" smtClean="0">
                <a:solidFill>
                  <a:srgbClr val="003266"/>
                </a:solidFill>
                <a:latin typeface="Arial Narrow" pitchFamily="34" charset="0"/>
              </a:rPr>
              <a:t>ДОПОЛНИТЕЛЬНЫЕ КАНИКУЛЫ - 9 КАЛЕНДАРНЫХ ДНЕЙ (ДЛЯ 1 КЛ.);</a:t>
            </a:r>
          </a:p>
          <a:p>
            <a:pPr marL="12700" marR="727964" indent="0" algn="just">
              <a:lnSpc>
                <a:spcPts val="1920"/>
              </a:lnSpc>
            </a:pPr>
            <a:r>
              <a:rPr lang="ru" sz="1100" b="1" dirty="0" smtClean="0">
                <a:solidFill>
                  <a:srgbClr val="003266"/>
                </a:solidFill>
                <a:latin typeface="Arial Narrow" pitchFamily="34" charset="0"/>
              </a:rPr>
              <a:t> ПО ОКОНЧАНИИ УЧЕБНОГО ГОДА (ЛЕТНИЕ КАНИКУЛЫ) - НЕ МЕНЕЕ 8 НЕДЕЛЬ</a:t>
            </a:r>
            <a:endParaRPr lang="ru" sz="1100" b="1" dirty="0">
              <a:solidFill>
                <a:srgbClr val="003266"/>
              </a:solidFill>
              <a:latin typeface="Arial Narrow" pitchFamily="34" charset="0"/>
            </a:endParaRPr>
          </a:p>
        </p:txBody>
      </p:sp>
    </p:spTree>
    <p:extLst>
      <p:ext uri="{BB962C8B-B14F-4D97-AF65-F5344CB8AC3E}">
        <p14:creationId xmlns:p14="http://schemas.microsoft.com/office/powerpoint/2010/main" val="1194512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Прямоугольник 3"/>
          <p:cNvSpPr/>
          <p:nvPr/>
        </p:nvSpPr>
        <p:spPr>
          <a:xfrm>
            <a:off x="2014728" y="271272"/>
            <a:ext cx="2255520" cy="274320"/>
          </a:xfrm>
          <a:prstGeom prst="rect">
            <a:avLst/>
          </a:prstGeom>
          <a:noFill/>
        </p:spPr>
        <p:txBody>
          <a:bodyPr lIns="0" tIns="0" rIns="0" bIns="0">
            <a:noAutofit/>
          </a:bodyPr>
          <a:lstStyle/>
          <a:p>
            <a:pPr indent="0">
              <a:spcAft>
                <a:spcPts val="3150"/>
              </a:spcAft>
            </a:pPr>
            <a:r>
              <a:rPr lang="ru" sz="2250" b="1" dirty="0">
                <a:solidFill>
                  <a:srgbClr val="002060"/>
                </a:solidFill>
                <a:latin typeface="Arial Narrow"/>
              </a:rPr>
              <a:t>О введении ФООП</a:t>
            </a:r>
          </a:p>
        </p:txBody>
      </p:sp>
      <p:sp>
        <p:nvSpPr>
          <p:cNvPr id="3" name="Объект 2"/>
          <p:cNvSpPr>
            <a:spLocks noGrp="1"/>
          </p:cNvSpPr>
          <p:nvPr>
            <p:ph idx="1"/>
          </p:nvPr>
        </p:nvSpPr>
        <p:spPr>
          <a:xfrm>
            <a:off x="502920" y="397886"/>
            <a:ext cx="8183880" cy="3830842"/>
          </a:xfrm>
        </p:spPr>
        <p:txBody>
          <a:bodyPr>
            <a:noAutofit/>
          </a:bodyPr>
          <a:lstStyle/>
          <a:p>
            <a:endParaRPr lang="ru-RU" sz="2400" b="1" dirty="0" smtClean="0">
              <a:latin typeface="Arial Narrow" pitchFamily="34" charset="0"/>
            </a:endParaRPr>
          </a:p>
          <a:p>
            <a:pPr marL="0" indent="0">
              <a:buNone/>
            </a:pPr>
            <a:r>
              <a:rPr lang="ru-RU" sz="2400" b="1" dirty="0" smtClean="0">
                <a:solidFill>
                  <a:srgbClr val="002060"/>
                </a:solidFill>
                <a:latin typeface="Arial Narrow" pitchFamily="34" charset="0"/>
              </a:rPr>
              <a:t>Основные </a:t>
            </a:r>
            <a:r>
              <a:rPr lang="ru-RU" sz="2400" b="1" dirty="0">
                <a:solidFill>
                  <a:srgbClr val="002060"/>
                </a:solidFill>
                <a:latin typeface="Arial Narrow" pitchFamily="34" charset="0"/>
              </a:rPr>
              <a:t>общеобразовательные программы</a:t>
            </a:r>
            <a:r>
              <a:rPr lang="ru-RU" sz="2400" dirty="0">
                <a:solidFill>
                  <a:srgbClr val="002060"/>
                </a:solidFill>
                <a:latin typeface="Arial Narrow" pitchFamily="34" charset="0"/>
              </a:rPr>
              <a:t> </a:t>
            </a:r>
            <a:r>
              <a:rPr lang="ru-RU" sz="2400" b="1" dirty="0">
                <a:solidFill>
                  <a:srgbClr val="002060"/>
                </a:solidFill>
                <a:latin typeface="Arial Narrow" pitchFamily="34" charset="0"/>
              </a:rPr>
              <a:t>подлежат приведению в соответствие с ФООП не позднее 1 сентября 2023 года.</a:t>
            </a:r>
            <a:r>
              <a:rPr lang="ru-RU" sz="2400" dirty="0">
                <a:solidFill>
                  <a:srgbClr val="002060"/>
                </a:solidFill>
                <a:latin typeface="Arial Narrow" pitchFamily="34" charset="0"/>
              </a:rPr>
              <a:t> </a:t>
            </a:r>
          </a:p>
          <a:p>
            <a:pPr marL="0" indent="0">
              <a:buNone/>
            </a:pPr>
            <a:r>
              <a:rPr lang="ru-RU" sz="2400" dirty="0">
                <a:solidFill>
                  <a:srgbClr val="002060"/>
                </a:solidFill>
                <a:latin typeface="Arial Narrow" pitchFamily="34" charset="0"/>
              </a:rPr>
              <a:t>   </a:t>
            </a:r>
            <a:r>
              <a:rPr lang="ru-RU" sz="2400" b="1" dirty="0">
                <a:solidFill>
                  <a:srgbClr val="002060"/>
                </a:solidFill>
                <a:latin typeface="Arial Narrow" pitchFamily="34" charset="0"/>
              </a:rPr>
              <a:t>Таким образом, введение ФООП является обязательным с 1 сентября 2023 г. для обучающихся всех классов (с первого по одиннадцатый) всех образовательных организаций, реализующих образовательные программы начального общего, основного общего, среднего общего образования.</a:t>
            </a:r>
            <a:endParaRPr lang="ru-RU" sz="2400" dirty="0">
              <a:solidFill>
                <a:srgbClr val="002060"/>
              </a:solidFill>
              <a:latin typeface="Arial Narrow" pitchFamily="34" charset="0"/>
            </a:endParaRPr>
          </a:p>
          <a:p>
            <a:endParaRPr lang="ru-RU" sz="2400" dirty="0">
              <a:latin typeface="Arial Narrow"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Прямоугольник 2"/>
          <p:cNvSpPr/>
          <p:nvPr/>
        </p:nvSpPr>
        <p:spPr>
          <a:xfrm>
            <a:off x="1835696" y="243840"/>
            <a:ext cx="4382224" cy="271272"/>
          </a:xfrm>
          <a:prstGeom prst="rect">
            <a:avLst/>
          </a:prstGeom>
          <a:noFill/>
        </p:spPr>
        <p:txBody>
          <a:bodyPr lIns="0" tIns="0" rIns="0" bIns="0">
            <a:noAutofit/>
          </a:bodyPr>
          <a:lstStyle/>
          <a:p>
            <a:pPr indent="0" algn="ctr"/>
            <a:r>
              <a:rPr lang="ru" sz="2000" b="1" dirty="0">
                <a:solidFill>
                  <a:srgbClr val="002060"/>
                </a:solidFill>
                <a:latin typeface="Arial Narrow"/>
              </a:rPr>
              <a:t>Методическая поддержка</a:t>
            </a:r>
          </a:p>
        </p:txBody>
      </p:sp>
      <p:sp>
        <p:nvSpPr>
          <p:cNvPr id="4" name="Прямоугольник 3"/>
          <p:cNvSpPr/>
          <p:nvPr/>
        </p:nvSpPr>
        <p:spPr>
          <a:xfrm>
            <a:off x="557784" y="1274064"/>
            <a:ext cx="7900416" cy="3279648"/>
          </a:xfrm>
          <a:prstGeom prst="rect">
            <a:avLst/>
          </a:prstGeom>
        </p:spPr>
        <p:txBody>
          <a:bodyPr lIns="0" tIns="0" rIns="0" bIns="0">
            <a:noAutofit/>
          </a:bodyPr>
          <a:lstStyle/>
          <a:p>
            <a:pPr marL="342900" marR="305308" indent="-342900" algn="just">
              <a:lnSpc>
                <a:spcPts val="1800"/>
              </a:lnSpc>
              <a:spcBef>
                <a:spcPts val="3360"/>
              </a:spcBef>
            </a:pPr>
            <a:r>
              <a:rPr lang="ru" sz="1450" dirty="0">
                <a:latin typeface="Arial Narrow"/>
              </a:rPr>
              <a:t>•    </a:t>
            </a:r>
            <a:r>
              <a:rPr lang="ru" sz="1450" dirty="0">
                <a:solidFill>
                  <a:srgbClr val="002060"/>
                </a:solidFill>
                <a:latin typeface="Arial Narrow"/>
              </a:rPr>
              <a:t>Всероссийское просветительское мероприятие «Особенности реализации федеральной основной общеобразовательной программы начального общего образования»</a:t>
            </a:r>
          </a:p>
          <a:p>
            <a:pPr marL="342900" indent="0">
              <a:spcAft>
                <a:spcPts val="2100"/>
              </a:spcAft>
            </a:pPr>
            <a:r>
              <a:rPr lang="ru" sz="1450" dirty="0">
                <a:solidFill>
                  <a:srgbClr val="002060"/>
                </a:solidFill>
                <a:latin typeface="Arial Narrow"/>
              </a:rPr>
              <a:t>23.11.2022    Ссылка на трансляцию </a:t>
            </a:r>
            <a:r>
              <a:rPr lang="en-US" sz="1450" dirty="0">
                <a:solidFill>
                  <a:srgbClr val="002060"/>
                </a:solidFill>
                <a:latin typeface="Arial Narrow"/>
              </a:rPr>
              <a:t>VK</a:t>
            </a:r>
            <a:r>
              <a:rPr lang="en-US" sz="1450" dirty="0">
                <a:latin typeface="Arial Narrow"/>
              </a:rPr>
              <a:t>:</a:t>
            </a:r>
            <a:r>
              <a:rPr lang="en-US" sz="1450" dirty="0">
                <a:latin typeface="Arial Narrow"/>
                <a:hlinkClick r:id="rId2"/>
              </a:rPr>
              <a:t> </a:t>
            </a:r>
            <a:r>
              <a:rPr lang="en-US" sz="1450" u="sng" dirty="0">
                <a:solidFill>
                  <a:srgbClr val="0000FF"/>
                </a:solidFill>
                <a:latin typeface="Arial Narrow"/>
                <a:hlinkClick r:id="rId2"/>
              </a:rPr>
              <a:t>https://vk.com/video716245662 </a:t>
            </a:r>
            <a:r>
              <a:rPr lang="ru" sz="1450" u="sng" dirty="0">
                <a:solidFill>
                  <a:srgbClr val="0000FF"/>
                </a:solidFill>
                <a:latin typeface="Arial Narrow"/>
                <a:hlinkClick r:id="rId2"/>
              </a:rPr>
              <a:t>456239187</a:t>
            </a:r>
          </a:p>
          <a:p>
            <a:pPr marL="342900" marR="305308" indent="-342900" algn="just">
              <a:lnSpc>
                <a:spcPts val="1800"/>
              </a:lnSpc>
            </a:pPr>
            <a:r>
              <a:rPr lang="ru" sz="1450" dirty="0">
                <a:solidFill>
                  <a:srgbClr val="002060"/>
                </a:solidFill>
                <a:latin typeface="Arial Narrow"/>
              </a:rPr>
              <a:t>•    Всероссийское просветительское мероприятие «Особенности реализации федеральных основных общеобразовательных программ основного и среднего общего образования и рабочих программ по естественно-научным предметам, математике и информатике»</a:t>
            </a:r>
          </a:p>
          <a:p>
            <a:pPr marL="342900" indent="0">
              <a:spcAft>
                <a:spcPts val="2100"/>
              </a:spcAft>
            </a:pPr>
            <a:r>
              <a:rPr lang="ru" sz="1450" dirty="0">
                <a:solidFill>
                  <a:srgbClr val="002060"/>
                </a:solidFill>
                <a:latin typeface="Arial Narrow"/>
              </a:rPr>
              <a:t>25.11.2022    Ссылка на трансляцию </a:t>
            </a:r>
            <a:r>
              <a:rPr lang="en-US" sz="1450" dirty="0">
                <a:solidFill>
                  <a:srgbClr val="002060"/>
                </a:solidFill>
                <a:latin typeface="Arial Narrow"/>
              </a:rPr>
              <a:t>VK</a:t>
            </a:r>
            <a:r>
              <a:rPr lang="en-US" sz="1450" dirty="0">
                <a:latin typeface="Arial Narrow"/>
              </a:rPr>
              <a:t>:</a:t>
            </a:r>
            <a:r>
              <a:rPr lang="en-US" sz="1450" dirty="0">
                <a:latin typeface="Arial Narrow"/>
                <a:hlinkClick r:id="rId3"/>
              </a:rPr>
              <a:t> </a:t>
            </a:r>
            <a:r>
              <a:rPr lang="en-US" sz="1450" u="sng" dirty="0">
                <a:solidFill>
                  <a:srgbClr val="0000FF"/>
                </a:solidFill>
                <a:latin typeface="Arial Narrow"/>
                <a:hlinkClick r:id="rId3"/>
              </a:rPr>
              <a:t>https://vk.com/video716245662 </a:t>
            </a:r>
            <a:r>
              <a:rPr lang="ru" sz="1450" u="sng" dirty="0">
                <a:solidFill>
                  <a:srgbClr val="0000FF"/>
                </a:solidFill>
                <a:latin typeface="Arial Narrow"/>
                <a:hlinkClick r:id="rId3"/>
              </a:rPr>
              <a:t>456239192</a:t>
            </a:r>
          </a:p>
          <a:p>
            <a:pPr marL="342900" marR="13208" indent="-342900">
              <a:lnSpc>
                <a:spcPts val="1800"/>
              </a:lnSpc>
            </a:pPr>
            <a:r>
              <a:rPr lang="ru" sz="1450" dirty="0">
                <a:latin typeface="Arial Narrow"/>
              </a:rPr>
              <a:t>•    </a:t>
            </a:r>
            <a:r>
              <a:rPr lang="ru" sz="1450" dirty="0">
                <a:solidFill>
                  <a:srgbClr val="002060"/>
                </a:solidFill>
                <a:latin typeface="Arial Narrow"/>
              </a:rPr>
              <a:t>Всероссийское просветительское мероприятие «Особенности реализации федеральных основных общеобразовательных программы основного и среднего общего образования и федеральных рабочих программ по русскому языку, литературе и общественно-научным предметам»</a:t>
            </a:r>
          </a:p>
          <a:p>
            <a:pPr marL="342900" indent="0"/>
            <a:r>
              <a:rPr lang="ru" sz="1450" dirty="0">
                <a:solidFill>
                  <a:srgbClr val="002060"/>
                </a:solidFill>
                <a:latin typeface="Arial Narrow"/>
              </a:rPr>
              <a:t>29.11.2022    Ссылка на трансляцию </a:t>
            </a:r>
            <a:r>
              <a:rPr lang="en-US" sz="1450" dirty="0">
                <a:solidFill>
                  <a:srgbClr val="002060"/>
                </a:solidFill>
                <a:latin typeface="Arial Narrow"/>
              </a:rPr>
              <a:t>VK</a:t>
            </a:r>
            <a:r>
              <a:rPr lang="en-US" sz="1450" dirty="0">
                <a:latin typeface="Arial Narrow"/>
              </a:rPr>
              <a:t>:</a:t>
            </a:r>
            <a:r>
              <a:rPr lang="en-US" sz="1450" dirty="0">
                <a:latin typeface="Arial Narrow"/>
                <a:hlinkClick r:id="rId4"/>
              </a:rPr>
              <a:t> </a:t>
            </a:r>
            <a:r>
              <a:rPr lang="en-US" sz="1450" u="sng" dirty="0">
                <a:solidFill>
                  <a:srgbClr val="0000FF"/>
                </a:solidFill>
                <a:latin typeface="Arial Narrow"/>
                <a:hlinkClick r:id="rId4"/>
              </a:rPr>
              <a:t>https://vk.com/video716245662 </a:t>
            </a:r>
            <a:r>
              <a:rPr lang="ru" sz="1450" u="sng" dirty="0">
                <a:solidFill>
                  <a:srgbClr val="0000FF"/>
                </a:solidFill>
                <a:latin typeface="Arial Narrow"/>
                <a:hlinkClick r:id="rId4"/>
              </a:rPr>
              <a:t>456239191</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772344"/>
            <a:ext cx="6696744" cy="3046988"/>
          </a:xfrm>
          <a:prstGeom prst="rect">
            <a:avLst/>
          </a:prstGeom>
        </p:spPr>
        <p:txBody>
          <a:bodyPr wrap="square">
            <a:spAutoFit/>
          </a:bodyPr>
          <a:lstStyle/>
          <a:p>
            <a:pPr algn="just"/>
            <a:r>
              <a:rPr lang="ru-RU" sz="1600" b="1" dirty="0">
                <a:solidFill>
                  <a:srgbClr val="002060"/>
                </a:solidFill>
              </a:rPr>
              <a:t>Обеспечение учебниками </a:t>
            </a:r>
            <a:endParaRPr lang="ru-RU" sz="1600" b="1" dirty="0" smtClean="0">
              <a:solidFill>
                <a:srgbClr val="002060"/>
              </a:solidFill>
            </a:endParaRPr>
          </a:p>
          <a:p>
            <a:pPr algn="just"/>
            <a:endParaRPr lang="ru-RU" sz="1600" b="1" dirty="0">
              <a:solidFill>
                <a:srgbClr val="002060"/>
              </a:solidFill>
            </a:endParaRPr>
          </a:p>
          <a:p>
            <a:pPr algn="just"/>
            <a:r>
              <a:rPr lang="ru-RU" sz="1600" dirty="0" smtClean="0">
                <a:solidFill>
                  <a:srgbClr val="002060"/>
                </a:solidFill>
              </a:rPr>
              <a:t>Приказ </a:t>
            </a:r>
            <a:r>
              <a:rPr lang="ru-RU" sz="1600" dirty="0" err="1">
                <a:solidFill>
                  <a:srgbClr val="002060"/>
                </a:solidFill>
              </a:rPr>
              <a:t>Минпросвещения</a:t>
            </a:r>
            <a:r>
              <a:rPr lang="ru-RU" sz="1600" dirty="0">
                <a:solidFill>
                  <a:srgbClr val="002060"/>
                </a:solidFill>
              </a:rPr>
              <a:t> России от 21 сентября 2022 г. № 858 «Об утверждении федерального перечня учебников, допущенных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 организациями, осуществляющими образовательную деятельность и установления предельного срока использования исключенных учебников</a:t>
            </a:r>
            <a:r>
              <a:rPr lang="ru-RU" sz="1600" dirty="0" smtClean="0">
                <a:solidFill>
                  <a:srgbClr val="002060"/>
                </a:solidFill>
              </a:rPr>
              <a:t>».</a:t>
            </a:r>
          </a:p>
          <a:p>
            <a:pPr algn="just"/>
            <a:endParaRPr lang="ru-RU" sz="1600" dirty="0">
              <a:solidFill>
                <a:srgbClr val="002060"/>
              </a:solidFill>
            </a:endParaRPr>
          </a:p>
          <a:p>
            <a:pPr algn="just"/>
            <a:endParaRPr lang="ru-RU" sz="1600" dirty="0">
              <a:solidFill>
                <a:srgbClr val="002060"/>
              </a:solidFill>
            </a:endParaRPr>
          </a:p>
        </p:txBody>
      </p:sp>
    </p:spTree>
    <p:extLst>
      <p:ext uri="{BB962C8B-B14F-4D97-AF65-F5344CB8AC3E}">
        <p14:creationId xmlns:p14="http://schemas.microsoft.com/office/powerpoint/2010/main" val="2942503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152400"/>
            <a:ext cx="1800200" cy="331912"/>
          </a:xfrm>
          <a:prstGeom prst="rect">
            <a:avLst/>
          </a:prstGeom>
          <a:solidFill>
            <a:srgbClr val="FE0000"/>
          </a:solidFill>
        </p:spPr>
        <p:txBody>
          <a:bodyPr lIns="0" tIns="0" rIns="0" bIns="0">
            <a:noAutofit/>
          </a:bodyPr>
          <a:lstStyle/>
          <a:p>
            <a:pPr indent="0" algn="ctr">
              <a:spcAft>
                <a:spcPts val="1470"/>
              </a:spcAft>
            </a:pPr>
            <a:r>
              <a:rPr lang="ru" sz="2350" b="1" dirty="0" smtClean="0">
                <a:solidFill>
                  <a:srgbClr val="FFFFFF"/>
                </a:solidFill>
                <a:latin typeface="Century Gothic"/>
              </a:rPr>
              <a:t>Итог</a:t>
            </a:r>
            <a:endParaRPr lang="ru" sz="2350" b="1" dirty="0">
              <a:solidFill>
                <a:srgbClr val="FFFFFF"/>
              </a:solidFill>
              <a:latin typeface="Century Gothic"/>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74542866"/>
              </p:ext>
            </p:extLst>
          </p:nvPr>
        </p:nvGraphicFramePr>
        <p:xfrm>
          <a:off x="246888" y="628328"/>
          <a:ext cx="8653272" cy="4324672"/>
        </p:xfrm>
        <a:graphic>
          <a:graphicData uri="http://schemas.openxmlformats.org/drawingml/2006/table">
            <a:tbl>
              <a:tblPr/>
              <a:tblGrid>
                <a:gridCol w="2167128"/>
                <a:gridCol w="6486144"/>
              </a:tblGrid>
              <a:tr h="481555">
                <a:tc>
                  <a:txBody>
                    <a:bodyPr/>
                    <a:lstStyle/>
                    <a:p>
                      <a:pPr marR="12700" indent="0" algn="ctr"/>
                      <a:r>
                        <a:rPr lang="ru" sz="850" b="1" dirty="0" smtClean="0">
                          <a:latin typeface="Arial Narrow" pitchFamily="34" charset="0"/>
                        </a:rPr>
                        <a:t>что такое фооп</a:t>
                      </a:r>
                      <a:endParaRPr lang="ru" sz="850" b="1" dirty="0">
                        <a:latin typeface="Arial Narrow" pitchFamily="34" charset="0"/>
                      </a:endParaRPr>
                    </a:p>
                  </a:txBody>
                  <a:tcPr marL="0" marR="0" marT="0" marB="0"/>
                </a:tc>
                <a:tc>
                  <a:txBody>
                    <a:bodyPr/>
                    <a:lstStyle/>
                    <a:p>
                      <a:pPr marL="63500" indent="0" algn="just">
                        <a:lnSpc>
                          <a:spcPts val="1080"/>
                        </a:lnSpc>
                      </a:pPr>
                      <a:r>
                        <a:rPr lang="ru" sz="850" dirty="0" smtClean="0">
                          <a:latin typeface="Arial Narrow" pitchFamily="34" charset="0"/>
                        </a:rPr>
                        <a:t>фооп - федеральные основные общеобразовательные программы.</a:t>
                      </a:r>
                    </a:p>
                    <a:p>
                      <a:pPr marL="63500" marR="190500" indent="0" algn="just">
                        <a:lnSpc>
                          <a:spcPts val="1080"/>
                        </a:lnSpc>
                      </a:pPr>
                      <a:r>
                        <a:rPr lang="ru" sz="850" dirty="0" smtClean="0">
                          <a:latin typeface="Arial Narrow" pitchFamily="34" charset="0"/>
                        </a:rPr>
                        <a:t>такие программы разработали для каждого уровня образования: начального общего, основного общего и среднего общего</a:t>
                      </a:r>
                      <a:endParaRPr lang="ru" sz="850" dirty="0">
                        <a:latin typeface="Arial Narrow" pitchFamily="34" charset="0"/>
                      </a:endParaRPr>
                    </a:p>
                  </a:txBody>
                  <a:tcPr marL="0" marR="0" marT="0" marB="0"/>
                </a:tc>
              </a:tr>
              <a:tr h="195729">
                <a:tc>
                  <a:txBody>
                    <a:bodyPr/>
                    <a:lstStyle/>
                    <a:p>
                      <a:pPr marR="12700" indent="0" algn="ctr"/>
                      <a:r>
                        <a:rPr lang="ru" sz="850" b="1" dirty="0" smtClean="0">
                          <a:latin typeface="Arial Narrow" pitchFamily="34" charset="0"/>
                        </a:rPr>
                        <a:t>какая цель у внедрения фооп</a:t>
                      </a:r>
                      <a:endParaRPr lang="ru" sz="850" b="1" dirty="0">
                        <a:latin typeface="Arial Narrow" pitchFamily="34" charset="0"/>
                      </a:endParaRPr>
                    </a:p>
                  </a:txBody>
                  <a:tcPr marL="0" marR="0" marT="0" marB="0"/>
                </a:tc>
                <a:tc>
                  <a:txBody>
                    <a:bodyPr/>
                    <a:lstStyle/>
                    <a:p>
                      <a:pPr marL="63500" indent="0" algn="just"/>
                      <a:r>
                        <a:rPr lang="ru" sz="850" dirty="0" smtClean="0">
                          <a:latin typeface="Arial Narrow" pitchFamily="34" charset="0"/>
                        </a:rPr>
                        <a:t>создание единого образовательного пространства во всей стране</a:t>
                      </a:r>
                      <a:endParaRPr lang="ru" sz="850" dirty="0">
                        <a:latin typeface="Arial Narrow" pitchFamily="34" charset="0"/>
                      </a:endParaRPr>
                    </a:p>
                  </a:txBody>
                  <a:tcPr marL="0" marR="0" marT="0" marB="0"/>
                </a:tc>
              </a:tr>
              <a:tr h="1317285">
                <a:tc>
                  <a:txBody>
                    <a:bodyPr/>
                    <a:lstStyle/>
                    <a:p>
                      <a:pPr marR="12700" indent="0" algn="ctr"/>
                      <a:r>
                        <a:rPr lang="ru" sz="850" b="1" dirty="0" smtClean="0">
                          <a:latin typeface="Arial Narrow" pitchFamily="34" charset="0"/>
                        </a:rPr>
                        <a:t>что входит в фооп</a:t>
                      </a:r>
                      <a:endParaRPr lang="ru" sz="850" b="1" dirty="0">
                        <a:latin typeface="Arial Narrow" pitchFamily="34" charset="0"/>
                      </a:endParaRPr>
                    </a:p>
                  </a:txBody>
                  <a:tcPr marL="0" marR="0" marT="0" marB="0"/>
                </a:tc>
                <a:tc>
                  <a:txBody>
                    <a:bodyPr/>
                    <a:lstStyle/>
                    <a:p>
                      <a:pPr marL="63500" indent="0" algn="just">
                        <a:lnSpc>
                          <a:spcPts val="1080"/>
                        </a:lnSpc>
                      </a:pPr>
                      <a:r>
                        <a:rPr lang="ru" sz="850" dirty="0" smtClean="0">
                          <a:latin typeface="Arial Narrow" pitchFamily="34" charset="0"/>
                        </a:rPr>
                        <a:t>учебно-методическая документация:</a:t>
                      </a:r>
                    </a:p>
                    <a:p>
                      <a:pPr marL="63500" indent="0" algn="just">
                        <a:lnSpc>
                          <a:spcPts val="1080"/>
                        </a:lnSpc>
                      </a:pPr>
                      <a:r>
                        <a:rPr lang="ru" sz="850" dirty="0" smtClean="0">
                          <a:latin typeface="Arial Narrow" pitchFamily="34" charset="0"/>
                        </a:rPr>
                        <a:t>•    федеральные учебные планы;</a:t>
                      </a:r>
                    </a:p>
                    <a:p>
                      <a:pPr marL="63500" indent="0" algn="just">
                        <a:lnSpc>
                          <a:spcPts val="1080"/>
                        </a:lnSpc>
                      </a:pPr>
                      <a:r>
                        <a:rPr lang="ru" sz="850" dirty="0" smtClean="0">
                          <a:latin typeface="Arial Narrow" pitchFamily="34" charset="0"/>
                        </a:rPr>
                        <a:t>•    федеральный план внеурочной деятельности;</a:t>
                      </a:r>
                    </a:p>
                    <a:p>
                      <a:pPr marL="63500" indent="0" algn="just">
                        <a:lnSpc>
                          <a:spcPts val="1080"/>
                        </a:lnSpc>
                      </a:pPr>
                      <a:r>
                        <a:rPr lang="ru" sz="850" dirty="0" smtClean="0">
                          <a:latin typeface="Arial Narrow" pitchFamily="34" charset="0"/>
                        </a:rPr>
                        <a:t>•    федеральный календарный учебный график;</a:t>
                      </a:r>
                    </a:p>
                    <a:p>
                      <a:pPr marL="63500" indent="0" algn="just">
                        <a:lnSpc>
                          <a:spcPts val="1080"/>
                        </a:lnSpc>
                      </a:pPr>
                      <a:r>
                        <a:rPr lang="ru" sz="850" dirty="0" smtClean="0">
                          <a:latin typeface="Arial Narrow" pitchFamily="34" charset="0"/>
                        </a:rPr>
                        <a:t>•    федеральный календарный план воспитательной работы;</a:t>
                      </a:r>
                    </a:p>
                    <a:p>
                      <a:pPr marL="63500" indent="0" algn="just">
                        <a:lnSpc>
                          <a:spcPts val="1080"/>
                        </a:lnSpc>
                      </a:pPr>
                      <a:r>
                        <a:rPr lang="ru" sz="850" dirty="0" smtClean="0">
                          <a:latin typeface="Arial Narrow" pitchFamily="34" charset="0"/>
                        </a:rPr>
                        <a:t>•    федеральная рабочая программа воспитания;</a:t>
                      </a:r>
                    </a:p>
                    <a:p>
                      <a:pPr marL="63500" indent="0" algn="just">
                        <a:lnSpc>
                          <a:spcPts val="1080"/>
                        </a:lnSpc>
                      </a:pPr>
                      <a:r>
                        <a:rPr lang="ru" sz="850" dirty="0" smtClean="0">
                          <a:latin typeface="Arial Narrow" pitchFamily="34" charset="0"/>
                        </a:rPr>
                        <a:t>•    федеральные рабочие программы учебных предметов;</a:t>
                      </a:r>
                    </a:p>
                    <a:p>
                      <a:pPr marL="63500" indent="0" algn="just">
                        <a:lnSpc>
                          <a:spcPts val="1080"/>
                        </a:lnSpc>
                      </a:pPr>
                      <a:r>
                        <a:rPr lang="ru" sz="850" dirty="0" smtClean="0">
                          <a:latin typeface="Arial Narrow" pitchFamily="34" charset="0"/>
                        </a:rPr>
                        <a:t>•    программа формирования ууд;</a:t>
                      </a:r>
                    </a:p>
                    <a:p>
                      <a:pPr marL="63500" indent="0" algn="just">
                        <a:lnSpc>
                          <a:spcPts val="1080"/>
                        </a:lnSpc>
                      </a:pPr>
                      <a:r>
                        <a:rPr lang="ru" sz="850" dirty="0" smtClean="0">
                          <a:latin typeface="Arial Narrow" pitchFamily="34" charset="0"/>
                        </a:rPr>
                        <a:t>•    программа коррекционной работы</a:t>
                      </a:r>
                      <a:endParaRPr lang="ru" sz="850" dirty="0">
                        <a:latin typeface="Arial Narrow" pitchFamily="34" charset="0"/>
                      </a:endParaRPr>
                    </a:p>
                  </a:txBody>
                  <a:tcPr marL="0" marR="0" marT="0" marB="0"/>
                </a:tc>
              </a:tr>
              <a:tr h="894760">
                <a:tc>
                  <a:txBody>
                    <a:bodyPr/>
                    <a:lstStyle/>
                    <a:p>
                      <a:pPr marR="12700" indent="0" algn="ctr">
                        <a:lnSpc>
                          <a:spcPts val="1080"/>
                        </a:lnSpc>
                      </a:pPr>
                      <a:r>
                        <a:rPr lang="ru" sz="850" b="1" dirty="0" smtClean="0">
                          <a:latin typeface="Arial Narrow" pitchFamily="34" charset="0"/>
                        </a:rPr>
                        <a:t>что будет обязательным для всех школ</a:t>
                      </a:r>
                      <a:endParaRPr lang="ru" sz="850" b="1" dirty="0">
                        <a:latin typeface="Arial Narrow" pitchFamily="34" charset="0"/>
                      </a:endParaRPr>
                    </a:p>
                  </a:txBody>
                  <a:tcPr marL="0" marR="0" marT="0" marB="0"/>
                </a:tc>
                <a:tc>
                  <a:txBody>
                    <a:bodyPr/>
                    <a:lstStyle/>
                    <a:p>
                      <a:pPr marL="63500" marR="190500" indent="0" algn="just">
                        <a:lnSpc>
                          <a:spcPts val="1080"/>
                        </a:lnSpc>
                      </a:pPr>
                      <a:r>
                        <a:rPr lang="ru" sz="850" dirty="0" smtClean="0">
                          <a:latin typeface="Arial Narrow" pitchFamily="34" charset="0"/>
                        </a:rPr>
                        <a:t>обязательными для применения станут федеральные рабочие программы по предметам гуманитарного цикла: «русский язык», «литературное чтение» и «окружающий мир» в начальных классах и «русский язык», «литература», «история», «обществознание», «география» и «основы безопасности жизнедеятельности» для основного общего и среднего общего образования.</a:t>
                      </a:r>
                    </a:p>
                    <a:p>
                      <a:pPr marL="63500" marR="190500" indent="0">
                        <a:lnSpc>
                          <a:spcPts val="1080"/>
                        </a:lnSpc>
                      </a:pPr>
                      <a:r>
                        <a:rPr lang="ru" sz="850" dirty="0" smtClean="0">
                          <a:latin typeface="Arial Narrow" pitchFamily="34" charset="0"/>
                        </a:rPr>
                        <a:t>обязательной к выполнению станет и федеральная рабочая программа воспитания, и федеральный календарный план воспитательной работы</a:t>
                      </a:r>
                      <a:endParaRPr lang="ru" sz="850" dirty="0">
                        <a:latin typeface="Arial Narrow" pitchFamily="34" charset="0"/>
                      </a:endParaRPr>
                    </a:p>
                  </a:txBody>
                  <a:tcPr marL="0" marR="0" marT="0" marB="0"/>
                </a:tc>
              </a:tr>
              <a:tr h="615147">
                <a:tc>
                  <a:txBody>
                    <a:bodyPr/>
                    <a:lstStyle/>
                    <a:p>
                      <a:pPr marR="12700" indent="0" algn="ctr"/>
                      <a:r>
                        <a:rPr lang="ru" sz="850" b="1" dirty="0" smtClean="0">
                          <a:latin typeface="Arial Narrow" pitchFamily="34" charset="0"/>
                        </a:rPr>
                        <a:t>как будут применять фооп</a:t>
                      </a:r>
                      <a:endParaRPr lang="ru" sz="850" b="1" dirty="0">
                        <a:latin typeface="Arial Narrow" pitchFamily="34" charset="0"/>
                      </a:endParaRPr>
                    </a:p>
                  </a:txBody>
                  <a:tcPr marL="0" marR="0" marT="0" marB="0"/>
                </a:tc>
                <a:tc>
                  <a:txBody>
                    <a:bodyPr/>
                    <a:lstStyle/>
                    <a:p>
                      <a:pPr marL="63500" marR="190500" indent="0">
                        <a:lnSpc>
                          <a:spcPts val="1080"/>
                        </a:lnSpc>
                      </a:pPr>
                      <a:r>
                        <a:rPr lang="ru" sz="850" dirty="0" smtClean="0">
                          <a:latin typeface="Arial Narrow" pitchFamily="34" charset="0"/>
                        </a:rPr>
                        <a:t>школы смогут непосредственно применять фооп или отдельные компоненты фооп без составления собственных рабочих программ. при этом школы сохраняют право разработки собственных образовательных программ, но их содержание и планируемые результаты должны быть не ниже, чем в фооп</a:t>
                      </a:r>
                      <a:endParaRPr lang="ru" sz="850" dirty="0">
                        <a:latin typeface="Arial Narrow" pitchFamily="34" charset="0"/>
                      </a:endParaRPr>
                    </a:p>
                  </a:txBody>
                  <a:tcPr marL="0" marR="0" marT="0" marB="0"/>
                </a:tc>
              </a:tr>
              <a:tr h="478448">
                <a:tc>
                  <a:txBody>
                    <a:bodyPr/>
                    <a:lstStyle/>
                    <a:p>
                      <a:pPr marR="12700" indent="0" algn="ctr">
                        <a:lnSpc>
                          <a:spcPts val="1080"/>
                        </a:lnSpc>
                      </a:pPr>
                      <a:r>
                        <a:rPr lang="ru" sz="850" b="1" dirty="0" smtClean="0">
                          <a:latin typeface="Arial Narrow" pitchFamily="34" charset="0"/>
                        </a:rPr>
                        <a:t>что будет с углубленным обучением</a:t>
                      </a:r>
                      <a:endParaRPr lang="ru" sz="850" b="1" dirty="0">
                        <a:latin typeface="Arial Narrow" pitchFamily="34" charset="0"/>
                      </a:endParaRPr>
                    </a:p>
                  </a:txBody>
                  <a:tcPr marL="0" marR="0" marT="0" marB="0"/>
                </a:tc>
                <a:tc>
                  <a:txBody>
                    <a:bodyPr/>
                    <a:lstStyle/>
                    <a:p>
                      <a:pPr marL="63500" marR="190500" indent="0">
                        <a:lnSpc>
                          <a:spcPts val="1080"/>
                        </a:lnSpc>
                      </a:pPr>
                      <a:r>
                        <a:rPr lang="ru" sz="850" dirty="0" smtClean="0">
                          <a:latin typeface="Arial Narrow" pitchFamily="34" charset="0"/>
                        </a:rPr>
                        <a:t>школы вправе перераспределить часы в федеральных учебных планах на изучение учебных предметов, по которым не проводится гиа, в пользу изучения иных учебных предметов, в том числе на организацию их углубленного изучения</a:t>
                      </a:r>
                      <a:endParaRPr lang="ru" sz="850" dirty="0">
                        <a:latin typeface="Arial Narrow" pitchFamily="34" charset="0"/>
                      </a:endParaRPr>
                    </a:p>
                  </a:txBody>
                  <a:tcPr marL="0" marR="0" marT="0" marB="0"/>
                </a:tc>
              </a:tr>
              <a:tr h="341748">
                <a:tc>
                  <a:txBody>
                    <a:bodyPr/>
                    <a:lstStyle/>
                    <a:p>
                      <a:pPr marR="12700" indent="0" algn="ctr"/>
                      <a:r>
                        <a:rPr lang="ru" sz="850" b="1" dirty="0" smtClean="0">
                          <a:latin typeface="Arial Narrow" pitchFamily="34" charset="0"/>
                        </a:rPr>
                        <a:t>когда школы перейдут на фооп</a:t>
                      </a:r>
                      <a:endParaRPr lang="ru" sz="850" b="1" dirty="0">
                        <a:latin typeface="Arial Narrow" pitchFamily="34" charset="0"/>
                      </a:endParaRPr>
                    </a:p>
                  </a:txBody>
                  <a:tcPr marL="0" marR="0" marT="0" marB="0"/>
                </a:tc>
                <a:tc>
                  <a:txBody>
                    <a:bodyPr/>
                    <a:lstStyle/>
                    <a:p>
                      <a:pPr marL="63500" marR="190500" indent="0" algn="just">
                        <a:lnSpc>
                          <a:spcPts val="1080"/>
                        </a:lnSpc>
                      </a:pPr>
                      <a:r>
                        <a:rPr lang="ru" sz="850" dirty="0" smtClean="0">
                          <a:latin typeface="Arial Narrow" pitchFamily="34" charset="0"/>
                        </a:rPr>
                        <a:t>переход школ на фооп запланирован к 1 сентября 2023 года. школы должны привести ооп в соответствие с фооп до 1 сентября 2023 года</a:t>
                      </a:r>
                      <a:endParaRPr lang="ru" sz="850" dirty="0">
                        <a:latin typeface="Arial Narrow" pitchFamily="34" charset="0"/>
                      </a:endParaRPr>
                    </a:p>
                  </a:txBody>
                  <a:tcPr marL="0" marR="0" marT="0" marB="0"/>
                </a:tc>
              </a:tr>
            </a:tbl>
          </a:graphicData>
        </a:graphic>
      </p:graphicFrame>
    </p:spTree>
    <p:extLst>
      <p:ext uri="{BB962C8B-B14F-4D97-AF65-F5344CB8AC3E}">
        <p14:creationId xmlns:p14="http://schemas.microsoft.com/office/powerpoint/2010/main" val="2274077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59080" y="637032"/>
            <a:ext cx="8631936" cy="4059936"/>
          </a:xfrm>
          <a:prstGeom prst="rect">
            <a:avLst/>
          </a:prstGeom>
        </p:spPr>
      </p:pic>
      <p:sp>
        <p:nvSpPr>
          <p:cNvPr id="3" name="Прямоугольник 2"/>
          <p:cNvSpPr/>
          <p:nvPr/>
        </p:nvSpPr>
        <p:spPr>
          <a:xfrm>
            <a:off x="588264" y="137160"/>
            <a:ext cx="7952232" cy="329184"/>
          </a:xfrm>
          <a:prstGeom prst="rect">
            <a:avLst/>
          </a:prstGeom>
          <a:solidFill>
            <a:srgbClr val="FE0000"/>
          </a:solidFill>
        </p:spPr>
        <p:txBody>
          <a:bodyPr lIns="0" tIns="0" rIns="0" bIns="0">
            <a:noAutofit/>
          </a:bodyPr>
          <a:lstStyle/>
          <a:p>
            <a:pPr marL="23368" indent="0">
              <a:spcAft>
                <a:spcPts val="1260"/>
              </a:spcAft>
            </a:pPr>
            <a:r>
              <a:rPr lang="ru" sz="2350" b="1">
                <a:solidFill>
                  <a:srgbClr val="FFFFFF"/>
                </a:solidFill>
                <a:latin typeface="Century Gothic"/>
              </a:rPr>
              <a:t>Алгоритм действий образовательной организации</a:t>
            </a:r>
          </a:p>
        </p:txBody>
      </p:sp>
      <p:sp>
        <p:nvSpPr>
          <p:cNvPr id="4" name="Прямоугольник 3"/>
          <p:cNvSpPr/>
          <p:nvPr/>
        </p:nvSpPr>
        <p:spPr>
          <a:xfrm>
            <a:off x="2749296" y="4815840"/>
            <a:ext cx="3645408" cy="192024"/>
          </a:xfrm>
          <a:prstGeom prst="rect">
            <a:avLst/>
          </a:prstGeom>
          <a:solidFill>
            <a:srgbClr val="7F7F7F"/>
          </a:solidFill>
        </p:spPr>
        <p:txBody>
          <a:bodyPr lIns="0" tIns="0" rIns="0" bIns="0">
            <a:noAutofit/>
          </a:bodyPr>
          <a:lstStyle/>
          <a:p>
            <a:pPr indent="0" algn="ctr">
              <a:spcBef>
                <a:spcPts val="630"/>
              </a:spcBef>
            </a:pPr>
            <a:r>
              <a:rPr lang="ru" sz="1250" b="1">
                <a:solidFill>
                  <a:srgbClr val="FFFFFF"/>
                </a:solidFill>
                <a:latin typeface="Century Gothic"/>
              </a:rPr>
              <a:t>Издать приказ об утверждении новых ООП</a:t>
            </a:r>
          </a:p>
        </p:txBody>
      </p:sp>
    </p:spTree>
    <p:extLst>
      <p:ext uri="{BB962C8B-B14F-4D97-AF65-F5344CB8AC3E}">
        <p14:creationId xmlns:p14="http://schemas.microsoft.com/office/powerpoint/2010/main" val="1966825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9" y="1132384"/>
            <a:ext cx="511387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722375" y="484312"/>
            <a:ext cx="7835837" cy="515813"/>
          </a:xfrm>
        </p:spPr>
        <p:txBody>
          <a:bodyPr>
            <a:normAutofit fontScale="90000"/>
          </a:bodyPr>
          <a:lstStyle/>
          <a:p>
            <a:pPr algn="l"/>
            <a:r>
              <a:rPr lang="ru-RU" sz="2000" dirty="0">
                <a:solidFill>
                  <a:srgbClr val="002060"/>
                </a:solidFill>
              </a:rPr>
              <a:t>Федеральная основная образовательная программа среднего общего образования: особенности учета</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988368"/>
            <a:ext cx="280831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211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938213"/>
            <a:ext cx="84391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001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466725"/>
            <a:ext cx="8410575"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748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519113"/>
            <a:ext cx="847725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577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572544"/>
            <a:ext cx="7416824" cy="1800201"/>
          </a:xfrm>
        </p:spPr>
        <p:txBody>
          <a:bodyPr>
            <a:noAutofit/>
          </a:bodyPr>
          <a:lstStyle/>
          <a:p>
            <a:r>
              <a:rPr lang="ru-RU" sz="1100" b="0" dirty="0" smtClean="0">
                <a:solidFill>
                  <a:srgbClr val="002060"/>
                </a:solidFill>
              </a:rPr>
              <a:t>Приказ </a:t>
            </a:r>
            <a:r>
              <a:rPr lang="ru-RU" sz="1100" b="0" dirty="0">
                <a:solidFill>
                  <a:srgbClr val="002060"/>
                </a:solidFill>
              </a:rPr>
              <a:t>комитета по образованию Администрации МО «Смоленский район» Смоленской области от</a:t>
            </a:r>
            <a:r>
              <a:rPr lang="ru-RU" sz="1100" b="0" u="sng" dirty="0">
                <a:solidFill>
                  <a:srgbClr val="002060"/>
                </a:solidFill>
              </a:rPr>
              <a:t> </a:t>
            </a:r>
            <a:r>
              <a:rPr lang="ru-RU" sz="1100" b="0" dirty="0">
                <a:solidFill>
                  <a:srgbClr val="002060"/>
                </a:solidFill>
              </a:rPr>
              <a:t>28.02.2023г.   №83 «Об организации и координации деятельности общеобразовательных организаций при переходе на федеральные основные образовательные программы общего образования</a:t>
            </a:r>
            <a:r>
              <a:rPr lang="ru-RU" sz="1100" b="0" dirty="0" smtClean="0">
                <a:solidFill>
                  <a:srgbClr val="002060"/>
                </a:solidFill>
              </a:rPr>
              <a:t>»</a:t>
            </a:r>
            <a:r>
              <a:rPr lang="ru-RU" sz="1100" b="0" dirty="0">
                <a:solidFill>
                  <a:srgbClr val="002060"/>
                </a:solidFill>
              </a:rPr>
              <a:t/>
            </a:r>
            <a:br>
              <a:rPr lang="ru-RU" sz="1100" b="0" dirty="0">
                <a:solidFill>
                  <a:srgbClr val="002060"/>
                </a:solidFill>
              </a:rPr>
            </a:br>
            <a:r>
              <a:rPr lang="ru-RU" sz="1100" b="0" dirty="0">
                <a:solidFill>
                  <a:srgbClr val="002060"/>
                </a:solidFill>
              </a:rPr>
              <a:t/>
            </a:r>
            <a:br>
              <a:rPr lang="ru-RU" sz="1100" b="0" dirty="0">
                <a:solidFill>
                  <a:srgbClr val="002060"/>
                </a:solidFill>
              </a:rPr>
            </a:br>
            <a:r>
              <a:rPr lang="ru-RU" sz="1000" b="0" dirty="0" smtClean="0">
                <a:solidFill>
                  <a:srgbClr val="002060"/>
                </a:solidFill>
              </a:rPr>
              <a:t>Приказ комитета по образованию Администрации МО «Смоленский район» Смоленской области от 14.01.2022 г. № 9 «Об утверждении  плана мероприятий по актуальным вопросам  перехода на обновленные федеральные государственные образовательные стандарты начального общего и основного общего образования» </a:t>
            </a:r>
            <a:r>
              <a:rPr lang="ru-RU" sz="1100" dirty="0" smtClean="0">
                <a:solidFill>
                  <a:srgbClr val="002060"/>
                </a:solidFill>
              </a:rPr>
              <a:t/>
            </a:r>
            <a:br>
              <a:rPr lang="ru-RU" sz="1100" dirty="0" smtClean="0">
                <a:solidFill>
                  <a:srgbClr val="002060"/>
                </a:solidFill>
              </a:rPr>
            </a:br>
            <a:endParaRPr lang="ru-RU" sz="1100" dirty="0"/>
          </a:p>
        </p:txBody>
      </p:sp>
      <p:sp>
        <p:nvSpPr>
          <p:cNvPr id="3" name="Объект 2"/>
          <p:cNvSpPr>
            <a:spLocks noGrp="1"/>
          </p:cNvSpPr>
          <p:nvPr>
            <p:ph idx="1"/>
          </p:nvPr>
        </p:nvSpPr>
        <p:spPr>
          <a:xfrm>
            <a:off x="755576" y="397887"/>
            <a:ext cx="7931224" cy="2966745"/>
          </a:xfrm>
        </p:spPr>
        <p:txBody>
          <a:bodyPr>
            <a:normAutofit/>
          </a:bodyPr>
          <a:lstStyle/>
          <a:p>
            <a:pPr indent="0">
              <a:lnSpc>
                <a:spcPct val="120000"/>
              </a:lnSpc>
              <a:spcBef>
                <a:spcPts val="0"/>
              </a:spcBef>
              <a:buNone/>
            </a:pPr>
            <a:r>
              <a:rPr lang="ru" sz="2000" b="1" dirty="0" smtClean="0">
                <a:solidFill>
                  <a:srgbClr val="1F487C"/>
                </a:solidFill>
                <a:latin typeface="Arial Narrow"/>
              </a:rPr>
              <a:t>Ключевые вопросы:</a:t>
            </a:r>
          </a:p>
          <a:p>
            <a:pPr indent="0">
              <a:lnSpc>
                <a:spcPct val="120000"/>
              </a:lnSpc>
              <a:spcBef>
                <a:spcPts val="0"/>
              </a:spcBef>
              <a:buNone/>
            </a:pPr>
            <a:r>
              <a:rPr lang="ru" sz="2000" b="1" dirty="0" smtClean="0">
                <a:solidFill>
                  <a:srgbClr val="1F487C"/>
                </a:solidFill>
                <a:latin typeface="Arial Narrow"/>
              </a:rPr>
              <a:t>1.Статус </a:t>
            </a:r>
            <a:r>
              <a:rPr lang="ru" sz="2000" b="1" dirty="0">
                <a:solidFill>
                  <a:srgbClr val="1F487C"/>
                </a:solidFill>
                <a:latin typeface="Arial Narrow"/>
              </a:rPr>
              <a:t>ФООП в правовом регулировании сферы общего образования</a:t>
            </a:r>
            <a:r>
              <a:rPr lang="ru" sz="2000" b="1" dirty="0" smtClean="0">
                <a:solidFill>
                  <a:srgbClr val="1F487C"/>
                </a:solidFill>
                <a:latin typeface="Arial Narrow"/>
              </a:rPr>
              <a:t>.</a:t>
            </a:r>
          </a:p>
          <a:p>
            <a:pPr indent="0">
              <a:lnSpc>
                <a:spcPct val="120000"/>
              </a:lnSpc>
              <a:spcBef>
                <a:spcPts val="0"/>
              </a:spcBef>
              <a:buNone/>
            </a:pPr>
            <a:r>
              <a:rPr lang="ru" sz="2000" b="1" dirty="0" smtClean="0">
                <a:solidFill>
                  <a:srgbClr val="1F487C"/>
                </a:solidFill>
                <a:latin typeface="Arial Narrow"/>
              </a:rPr>
              <a:t>2.Основные </a:t>
            </a:r>
            <a:r>
              <a:rPr lang="ru" sz="2000" b="1" dirty="0">
                <a:solidFill>
                  <a:srgbClr val="1F487C"/>
                </a:solidFill>
                <a:latin typeface="Arial Narrow"/>
              </a:rPr>
              <a:t>характеристики ФОП.  </a:t>
            </a:r>
            <a:endParaRPr lang="ru" sz="2000" b="1" dirty="0" smtClean="0">
              <a:solidFill>
                <a:srgbClr val="1F487C"/>
              </a:solidFill>
              <a:latin typeface="Arial Narrow"/>
            </a:endParaRPr>
          </a:p>
          <a:p>
            <a:pPr indent="0">
              <a:lnSpc>
                <a:spcPct val="120000"/>
              </a:lnSpc>
              <a:spcBef>
                <a:spcPts val="0"/>
              </a:spcBef>
              <a:buNone/>
            </a:pPr>
            <a:r>
              <a:rPr lang="ru" sz="2000" b="1" dirty="0" smtClean="0">
                <a:solidFill>
                  <a:srgbClr val="1F487C"/>
                </a:solidFill>
                <a:latin typeface="Arial Narrow"/>
              </a:rPr>
              <a:t>3.Организационные </a:t>
            </a:r>
            <a:r>
              <a:rPr lang="ru" sz="2000" b="1" dirty="0">
                <a:solidFill>
                  <a:srgbClr val="1F487C"/>
                </a:solidFill>
                <a:latin typeface="Arial Narrow"/>
              </a:rPr>
              <a:t>вопросы перехода на ФОП</a:t>
            </a:r>
            <a:r>
              <a:rPr lang="ru" sz="1800" b="1" dirty="0">
                <a:solidFill>
                  <a:srgbClr val="1F487C"/>
                </a:solidFill>
                <a:latin typeface="Arial Narrow"/>
              </a:rPr>
              <a:t>.</a:t>
            </a:r>
          </a:p>
          <a:p>
            <a:pPr marL="0" indent="0">
              <a:buNone/>
            </a:pPr>
            <a:endParaRPr lang="ru-RU" dirty="0"/>
          </a:p>
        </p:txBody>
      </p:sp>
    </p:spTree>
    <p:extLst>
      <p:ext uri="{BB962C8B-B14F-4D97-AF65-F5344CB8AC3E}">
        <p14:creationId xmlns:p14="http://schemas.microsoft.com/office/powerpoint/2010/main" val="869912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528638"/>
            <a:ext cx="8734425"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4660776"/>
            <a:ext cx="69342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194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391" y="885825"/>
            <a:ext cx="7000875" cy="337185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457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028700"/>
            <a:ext cx="59817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142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4048" y="268288"/>
            <a:ext cx="8220400" cy="720080"/>
          </a:xfrm>
          <a:prstGeom prst="rect">
            <a:avLst/>
          </a:prstGeom>
          <a:noFill/>
        </p:spPr>
        <p:txBody>
          <a:bodyPr lIns="0" tIns="0" rIns="0" bIns="0">
            <a:noAutofit/>
          </a:bodyPr>
          <a:lstStyle/>
          <a:p>
            <a:pPr indent="0" algn="ctr">
              <a:lnSpc>
                <a:spcPts val="2856"/>
              </a:lnSpc>
            </a:pPr>
            <a:r>
              <a:rPr lang="ru" sz="2000" b="1" dirty="0">
                <a:solidFill>
                  <a:srgbClr val="002060"/>
                </a:solidFill>
                <a:latin typeface="Century Gothic"/>
              </a:rPr>
              <a:t>Система оценки достижения планируемых результатов освоения ООП ООО в соответствии с ФООП</a:t>
            </a:r>
          </a:p>
        </p:txBody>
      </p:sp>
      <p:sp>
        <p:nvSpPr>
          <p:cNvPr id="3" name="Прямоугольник 2"/>
          <p:cNvSpPr/>
          <p:nvPr/>
        </p:nvSpPr>
        <p:spPr>
          <a:xfrm>
            <a:off x="539552" y="1234440"/>
            <a:ext cx="3508192" cy="3072384"/>
          </a:xfrm>
          <a:prstGeom prst="rect">
            <a:avLst/>
          </a:prstGeom>
          <a:solidFill>
            <a:schemeClr val="bg1">
              <a:lumMod val="65000"/>
            </a:schemeClr>
          </a:solidFill>
        </p:spPr>
        <p:txBody>
          <a:bodyPr lIns="0" tIns="0" rIns="0" bIns="0">
            <a:noAutofit/>
          </a:bodyPr>
          <a:lstStyle/>
          <a:p>
            <a:pPr marR="50800" indent="0" algn="ctr">
              <a:spcAft>
                <a:spcPts val="1890"/>
              </a:spcAft>
            </a:pPr>
            <a:r>
              <a:rPr lang="ru" sz="1750" b="1" dirty="0">
                <a:solidFill>
                  <a:srgbClr val="FFFFFF"/>
                </a:solidFill>
                <a:latin typeface="Century Gothic"/>
              </a:rPr>
              <a:t>Внутренняя оценка</a:t>
            </a:r>
          </a:p>
          <a:p>
            <a:pPr marL="63500" indent="0">
              <a:spcAft>
                <a:spcPts val="630"/>
              </a:spcAft>
            </a:pPr>
            <a:r>
              <a:rPr lang="ru" sz="1600" dirty="0">
                <a:solidFill>
                  <a:srgbClr val="FFFFFF"/>
                </a:solidFill>
                <a:latin typeface="Century Gothic"/>
              </a:rPr>
              <a:t>•    стартовая диагностика;</a:t>
            </a:r>
          </a:p>
          <a:p>
            <a:pPr marL="63500" marR="609600" indent="0">
              <a:lnSpc>
                <a:spcPts val="2112"/>
              </a:lnSpc>
            </a:pPr>
            <a:r>
              <a:rPr lang="ru" sz="1600" dirty="0">
                <a:solidFill>
                  <a:srgbClr val="FFFFFF"/>
                </a:solidFill>
                <a:latin typeface="Century Gothic"/>
              </a:rPr>
              <a:t>•    текущая и </a:t>
            </a:r>
            <a:r>
              <a:rPr lang="ru" sz="1600" dirty="0" smtClean="0">
                <a:solidFill>
                  <a:srgbClr val="FFFFFF"/>
                </a:solidFill>
                <a:latin typeface="Century Gothic"/>
              </a:rPr>
              <a:t>тематическая </a:t>
            </a:r>
            <a:r>
              <a:rPr lang="ru" sz="1600" dirty="0">
                <a:solidFill>
                  <a:srgbClr val="FFFFFF"/>
                </a:solidFill>
                <a:latin typeface="Century Gothic"/>
              </a:rPr>
              <a:t>оценка;</a:t>
            </a:r>
          </a:p>
          <a:p>
            <a:pPr marL="63500" indent="0">
              <a:spcAft>
                <a:spcPts val="630"/>
              </a:spcAft>
            </a:pPr>
            <a:r>
              <a:rPr lang="ru" sz="1600" dirty="0">
                <a:solidFill>
                  <a:srgbClr val="FFFFFF"/>
                </a:solidFill>
                <a:latin typeface="Century Gothic"/>
              </a:rPr>
              <a:t>•    портфолио;</a:t>
            </a:r>
          </a:p>
          <a:p>
            <a:pPr marL="63500" indent="0">
              <a:lnSpc>
                <a:spcPts val="2088"/>
              </a:lnSpc>
            </a:pPr>
            <a:r>
              <a:rPr lang="ru" sz="1600" dirty="0">
                <a:solidFill>
                  <a:srgbClr val="FFFFFF"/>
                </a:solidFill>
                <a:latin typeface="Century Gothic"/>
              </a:rPr>
              <a:t>•    внутришкольный мониторинг образовательных достижений;</a:t>
            </a:r>
          </a:p>
          <a:p>
            <a:pPr marL="63500" indent="0">
              <a:lnSpc>
                <a:spcPts val="2112"/>
              </a:lnSpc>
            </a:pPr>
            <a:r>
              <a:rPr lang="ru" sz="1600" dirty="0">
                <a:solidFill>
                  <a:srgbClr val="FFFFFF"/>
                </a:solidFill>
                <a:latin typeface="Century Gothic"/>
              </a:rPr>
              <a:t>•    промежуточная и итоговая аттестация обучающихся</a:t>
            </a:r>
          </a:p>
        </p:txBody>
      </p:sp>
      <p:sp>
        <p:nvSpPr>
          <p:cNvPr id="5" name="Прямоугольник 4"/>
          <p:cNvSpPr/>
          <p:nvPr/>
        </p:nvSpPr>
        <p:spPr>
          <a:xfrm>
            <a:off x="4986528" y="1234440"/>
            <a:ext cx="3300984" cy="3138304"/>
          </a:xfrm>
          <a:prstGeom prst="rect">
            <a:avLst/>
          </a:prstGeom>
          <a:solidFill>
            <a:srgbClr val="A6A6A6"/>
          </a:solidFill>
        </p:spPr>
        <p:txBody>
          <a:bodyPr lIns="0" tIns="0" rIns="0" bIns="0">
            <a:noAutofit/>
          </a:bodyPr>
          <a:lstStyle/>
          <a:p>
            <a:pPr marL="114300">
              <a:lnSpc>
                <a:spcPts val="2088"/>
              </a:lnSpc>
              <a:spcBef>
                <a:spcPts val="1890"/>
              </a:spcBef>
            </a:pPr>
            <a:r>
              <a:rPr lang="ru" sz="1850" dirty="0">
                <a:solidFill>
                  <a:srgbClr val="FFFFFF"/>
                </a:solidFill>
                <a:latin typeface="Century Gothic"/>
              </a:rPr>
              <a:t>•  </a:t>
            </a:r>
            <a:r>
              <a:rPr lang="ru" b="1" dirty="0">
                <a:solidFill>
                  <a:srgbClr val="FFFFFF"/>
                </a:solidFill>
                <a:latin typeface="Century Gothic"/>
              </a:rPr>
              <a:t>Внешняя </a:t>
            </a:r>
            <a:r>
              <a:rPr lang="ru" b="1" dirty="0" smtClean="0">
                <a:solidFill>
                  <a:srgbClr val="FFFFFF"/>
                </a:solidFill>
                <a:latin typeface="Century Gothic"/>
              </a:rPr>
              <a:t>оценка</a:t>
            </a:r>
          </a:p>
          <a:p>
            <a:pPr marL="114300" indent="0">
              <a:lnSpc>
                <a:spcPts val="2088"/>
              </a:lnSpc>
              <a:spcBef>
                <a:spcPts val="1890"/>
              </a:spcBef>
            </a:pPr>
            <a:r>
              <a:rPr lang="ru" sz="1850" dirty="0" smtClean="0">
                <a:solidFill>
                  <a:srgbClr val="FFFFFF"/>
                </a:solidFill>
                <a:latin typeface="Century Gothic"/>
              </a:rPr>
              <a:t> </a:t>
            </a:r>
            <a:r>
              <a:rPr lang="ru" sz="1400" dirty="0" smtClean="0">
                <a:solidFill>
                  <a:srgbClr val="FFFFFF"/>
                </a:solidFill>
                <a:latin typeface="Century Gothic"/>
              </a:rPr>
              <a:t>• государственная итоговая аттестация;</a:t>
            </a:r>
          </a:p>
          <a:p>
            <a:pPr marL="114300" marR="508000" indent="0">
              <a:lnSpc>
                <a:spcPts val="2088"/>
              </a:lnSpc>
            </a:pPr>
            <a:r>
              <a:rPr lang="ru" sz="1400" dirty="0" smtClean="0">
                <a:solidFill>
                  <a:srgbClr val="FFFFFF"/>
                </a:solidFill>
                <a:latin typeface="Century Gothic"/>
              </a:rPr>
              <a:t>•    </a:t>
            </a:r>
            <a:r>
              <a:rPr lang="ru" sz="1400" dirty="0">
                <a:solidFill>
                  <a:srgbClr val="FFFFFF"/>
                </a:solidFill>
                <a:latin typeface="Century Gothic"/>
              </a:rPr>
              <a:t>всероссийские проверочные работы;</a:t>
            </a:r>
          </a:p>
          <a:p>
            <a:pPr marL="114300" indent="0">
              <a:lnSpc>
                <a:spcPts val="2088"/>
              </a:lnSpc>
            </a:pPr>
            <a:r>
              <a:rPr lang="ru" sz="1400" dirty="0">
                <a:solidFill>
                  <a:srgbClr val="FFFFFF"/>
                </a:solidFill>
                <a:latin typeface="Century Gothic"/>
              </a:rPr>
              <a:t>•    независимая оценка качества образования и мониторинговые исследования муниципального, регионального и федерального уровней</a:t>
            </a:r>
          </a:p>
        </p:txBody>
      </p:sp>
      <p:sp>
        <p:nvSpPr>
          <p:cNvPr id="6" name="Прямоугольник 5"/>
          <p:cNvSpPr/>
          <p:nvPr/>
        </p:nvSpPr>
        <p:spPr>
          <a:xfrm>
            <a:off x="8933688" y="3767328"/>
            <a:ext cx="64008" cy="152400"/>
          </a:xfrm>
          <a:prstGeom prst="rect">
            <a:avLst/>
          </a:prstGeom>
        </p:spPr>
        <p:txBody>
          <a:bodyPr lIns="0" tIns="0" rIns="0" bIns="0">
            <a:noAutofit/>
          </a:bodyPr>
          <a:lstStyle/>
          <a:p>
            <a:pPr marL="63500" indent="0"/>
            <a:r>
              <a:rPr lang="en-US" sz="1000" i="1">
                <a:solidFill>
                  <a:srgbClr val="FD0000"/>
                </a:solidFill>
                <a:latin typeface="Century Gothic"/>
              </a:rPr>
              <a:t>i</a:t>
            </a:r>
          </a:p>
        </p:txBody>
      </p:sp>
    </p:spTree>
    <p:extLst>
      <p:ext uri="{BB962C8B-B14F-4D97-AF65-F5344CB8AC3E}">
        <p14:creationId xmlns:p14="http://schemas.microsoft.com/office/powerpoint/2010/main" val="1973828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Прямоугольник 4"/>
          <p:cNvSpPr/>
          <p:nvPr/>
        </p:nvSpPr>
        <p:spPr>
          <a:xfrm>
            <a:off x="2731008" y="1737360"/>
            <a:ext cx="3188208" cy="262128"/>
          </a:xfrm>
          <a:prstGeom prst="rect">
            <a:avLst/>
          </a:prstGeom>
        </p:spPr>
        <p:txBody>
          <a:bodyPr lIns="0" tIns="0" rIns="0" bIns="0">
            <a:noAutofit/>
          </a:bodyPr>
          <a:lstStyle/>
          <a:p>
            <a:pPr marL="114300" indent="0">
              <a:spcAft>
                <a:spcPts val="4830"/>
              </a:spcAft>
            </a:pPr>
            <a:r>
              <a:rPr lang="ru" sz="2050" b="1" dirty="0">
                <a:solidFill>
                  <a:srgbClr val="002060"/>
                </a:solidFill>
                <a:latin typeface="Arial Narrow"/>
              </a:rPr>
              <a:t>СПАСИБО ЗА ВНИМАНИЕ!</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Прямоугольник 2"/>
          <p:cNvSpPr/>
          <p:nvPr/>
        </p:nvSpPr>
        <p:spPr>
          <a:xfrm>
            <a:off x="262128" y="556320"/>
            <a:ext cx="8270312" cy="4176464"/>
          </a:xfrm>
          <a:prstGeom prst="rect">
            <a:avLst/>
          </a:prstGeom>
        </p:spPr>
        <p:txBody>
          <a:bodyPr lIns="0" tIns="0" rIns="0" bIns="0">
            <a:noAutofit/>
          </a:bodyPr>
          <a:lstStyle/>
          <a:p>
            <a:pPr indent="0">
              <a:spcAft>
                <a:spcPts val="1890"/>
              </a:spcAft>
            </a:pPr>
            <a:r>
              <a:rPr lang="ru" sz="2000" b="1" dirty="0" smtClean="0">
                <a:solidFill>
                  <a:srgbClr val="881E22"/>
                </a:solidFill>
                <a:latin typeface="Arial Narrow"/>
              </a:rPr>
              <a:t>                    </a:t>
            </a:r>
            <a:r>
              <a:rPr lang="ru" sz="1600" b="1" dirty="0" smtClean="0">
                <a:solidFill>
                  <a:srgbClr val="1F487C"/>
                </a:solidFill>
                <a:latin typeface="Arial Narrow"/>
              </a:rPr>
              <a:t>НОРМАТИВНЫЕ </a:t>
            </a:r>
            <a:r>
              <a:rPr lang="ru" sz="1600" b="1" dirty="0">
                <a:solidFill>
                  <a:srgbClr val="1F487C"/>
                </a:solidFill>
                <a:latin typeface="Arial Narrow"/>
              </a:rPr>
              <a:t>ДОКУМЕНТЫ ПЕРЕХОДА НА ФОП</a:t>
            </a:r>
          </a:p>
          <a:p>
            <a:pPr marL="596900" marR="94488" indent="0">
              <a:lnSpc>
                <a:spcPts val="1824"/>
              </a:lnSpc>
              <a:spcAft>
                <a:spcPts val="1890"/>
              </a:spcAft>
            </a:pPr>
            <a:r>
              <a:rPr lang="ru" dirty="0">
                <a:solidFill>
                  <a:srgbClr val="1F487C"/>
                </a:solidFill>
                <a:latin typeface="Arial Narrow"/>
              </a:rPr>
              <a:t>Федеральный закон от 24 сентября 2022 г № 371-ФЗ </a:t>
            </a:r>
            <a:r>
              <a:rPr lang="ru" dirty="0">
                <a:solidFill>
                  <a:srgbClr val="002060"/>
                </a:solidFill>
                <a:latin typeface="Arial Narrow"/>
              </a:rPr>
              <a:t>«О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Федерации»</a:t>
            </a:r>
            <a:r>
              <a:rPr lang="ru" dirty="0">
                <a:latin typeface="Arial Narrow"/>
              </a:rPr>
              <a:t> </a:t>
            </a:r>
            <a:r>
              <a:rPr lang="en-US" u="sng" dirty="0">
                <a:latin typeface="Arial Narrow"/>
              </a:rPr>
              <a:t>(</a:t>
            </a:r>
            <a:r>
              <a:rPr lang="en-US" u="sng" dirty="0">
                <a:solidFill>
                  <a:srgbClr val="0000FF"/>
                </a:solidFill>
                <a:latin typeface="Arial Narrow"/>
                <a:hlinkClick r:id="rId2"/>
              </a:rPr>
              <a:t>http://www.consultant.ru/document/cons doc LAW </a:t>
            </a:r>
            <a:r>
              <a:rPr lang="ru" u="sng" dirty="0">
                <a:solidFill>
                  <a:srgbClr val="0000FF"/>
                </a:solidFill>
                <a:latin typeface="Arial Narrow"/>
                <a:hlinkClick r:id="rId2"/>
              </a:rPr>
              <a:t>427331/</a:t>
            </a:r>
            <a:r>
              <a:rPr lang="ru" u="sng" dirty="0">
                <a:latin typeface="Arial Narrow"/>
              </a:rPr>
              <a:t>)</a:t>
            </a:r>
            <a:r>
              <a:rPr lang="ru" dirty="0">
                <a:latin typeface="Arial Narrow"/>
              </a:rPr>
              <a:t>.</a:t>
            </a:r>
          </a:p>
          <a:p>
            <a:pPr marL="596900" indent="0">
              <a:lnSpc>
                <a:spcPts val="2280"/>
              </a:lnSpc>
            </a:pPr>
            <a:r>
              <a:rPr lang="ru" dirty="0">
                <a:solidFill>
                  <a:srgbClr val="1F487C"/>
                </a:solidFill>
                <a:latin typeface="Arial Narrow"/>
              </a:rPr>
              <a:t>Приказы МинПросвещения России:</a:t>
            </a:r>
          </a:p>
          <a:p>
            <a:pPr marL="596900" indent="0">
              <a:lnSpc>
                <a:spcPts val="2280"/>
              </a:lnSpc>
            </a:pPr>
            <a:r>
              <a:rPr lang="ru" dirty="0">
                <a:solidFill>
                  <a:srgbClr val="002060"/>
                </a:solidFill>
                <a:latin typeface="Arial Narrow"/>
              </a:rPr>
              <a:t>•    ФООП НОО утверждена приказом Минпросвещения России</a:t>
            </a:r>
          </a:p>
          <a:p>
            <a:pPr marL="596900" indent="0">
              <a:lnSpc>
                <a:spcPts val="2280"/>
              </a:lnSpc>
              <a:spcAft>
                <a:spcPts val="1470"/>
              </a:spcAft>
            </a:pPr>
            <a:r>
              <a:rPr lang="ru" dirty="0">
                <a:solidFill>
                  <a:srgbClr val="002060"/>
                </a:solidFill>
                <a:latin typeface="Arial Narrow"/>
              </a:rPr>
              <a:t>от 16 ноября 2022 г. № 992</a:t>
            </a:r>
            <a:r>
              <a:rPr lang="ru" dirty="0">
                <a:solidFill>
                  <a:srgbClr val="002060"/>
                </a:solidFill>
                <a:latin typeface="Arial Narrow"/>
                <a:hlinkClick r:id="rId3"/>
              </a:rPr>
              <a:t> </a:t>
            </a:r>
            <a:r>
              <a:rPr lang="en-US" u="sng" dirty="0">
                <a:solidFill>
                  <a:srgbClr val="0000FF"/>
                </a:solidFill>
                <a:latin typeface="Arial Narrow"/>
                <a:hlinkClick r:id="rId3"/>
              </a:rPr>
              <a:t>https://edsoo.ru/Normativnie dokumenti.htm</a:t>
            </a:r>
          </a:p>
          <a:p>
            <a:pPr marL="596900" indent="0">
              <a:spcAft>
                <a:spcPts val="420"/>
              </a:spcAft>
            </a:pPr>
            <a:r>
              <a:rPr lang="ru" dirty="0">
                <a:solidFill>
                  <a:srgbClr val="002060"/>
                </a:solidFill>
                <a:latin typeface="Arial Narrow"/>
              </a:rPr>
              <a:t>•    ФООП ООО утверждена приказом Минпросвещения России</a:t>
            </a:r>
          </a:p>
          <a:p>
            <a:pPr marL="596900" indent="0">
              <a:spcAft>
                <a:spcPts val="1890"/>
              </a:spcAft>
            </a:pPr>
            <a:r>
              <a:rPr lang="ru" dirty="0">
                <a:solidFill>
                  <a:srgbClr val="002060"/>
                </a:solidFill>
                <a:latin typeface="Arial Narrow"/>
              </a:rPr>
              <a:t>от 16 ноября 2022 г. № 993</a:t>
            </a:r>
            <a:r>
              <a:rPr lang="ru" dirty="0">
                <a:solidFill>
                  <a:srgbClr val="002060"/>
                </a:solidFill>
                <a:latin typeface="Arial Narrow"/>
                <a:hlinkClick r:id="rId3"/>
              </a:rPr>
              <a:t> </a:t>
            </a:r>
            <a:r>
              <a:rPr lang="en-US" u="sng" dirty="0">
                <a:solidFill>
                  <a:srgbClr val="0000FF"/>
                </a:solidFill>
                <a:latin typeface="Arial Narrow"/>
                <a:hlinkClick r:id="rId3"/>
              </a:rPr>
              <a:t>https://edsoo.ru/Normativnie dokumenti.htm</a:t>
            </a:r>
          </a:p>
          <a:p>
            <a:pPr marL="596900" indent="0">
              <a:spcAft>
                <a:spcPts val="420"/>
              </a:spcAft>
            </a:pPr>
            <a:r>
              <a:rPr lang="ru" dirty="0">
                <a:solidFill>
                  <a:srgbClr val="002060"/>
                </a:solidFill>
                <a:latin typeface="Arial Narrow"/>
              </a:rPr>
              <a:t>•    ФООП СОО утверждена приказом Минпросвещения России</a:t>
            </a:r>
          </a:p>
          <a:p>
            <a:pPr marL="596900" indent="0">
              <a:spcAft>
                <a:spcPts val="420"/>
              </a:spcAft>
            </a:pPr>
            <a:r>
              <a:rPr lang="ru" dirty="0">
                <a:solidFill>
                  <a:srgbClr val="002060"/>
                </a:solidFill>
                <a:latin typeface="Arial Narrow"/>
              </a:rPr>
              <a:t>от 23 ноября 2022 г. № 1014</a:t>
            </a:r>
            <a:r>
              <a:rPr lang="ru" dirty="0">
                <a:solidFill>
                  <a:srgbClr val="002060"/>
                </a:solidFill>
                <a:latin typeface="Arial Narrow"/>
                <a:hlinkClick r:id="rId3"/>
              </a:rPr>
              <a:t> </a:t>
            </a:r>
            <a:r>
              <a:rPr lang="en-US" u="sng" dirty="0">
                <a:solidFill>
                  <a:srgbClr val="0000FF"/>
                </a:solidFill>
                <a:latin typeface="Arial Narrow"/>
                <a:hlinkClick r:id="rId3"/>
              </a:rPr>
              <a:t>https://edsoo.ru/Normativnie </a:t>
            </a:r>
            <a:r>
              <a:rPr lang="en-US" u="sng" dirty="0" smtClean="0">
                <a:solidFill>
                  <a:srgbClr val="0000FF"/>
                </a:solidFill>
                <a:latin typeface="Arial Narrow"/>
                <a:hlinkClick r:id="rId3"/>
              </a:rPr>
              <a:t>dokumenti.htm</a:t>
            </a:r>
            <a:r>
              <a:rPr lang="ru-RU" u="sng" dirty="0" smtClean="0">
                <a:solidFill>
                  <a:srgbClr val="0000FF"/>
                </a:solidFill>
                <a:latin typeface="Arial Narrow"/>
                <a:hlinkClick r:id="rId3"/>
              </a:rPr>
              <a:t>  </a:t>
            </a:r>
            <a:endParaRPr lang="en-US" u="sng" dirty="0">
              <a:solidFill>
                <a:srgbClr val="0000FF"/>
              </a:solidFill>
              <a:latin typeface="Arial Narrow"/>
              <a:hlinkClick r:id="rId3"/>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63880" y="737616"/>
            <a:ext cx="5291328" cy="993648"/>
          </a:xfrm>
          <a:prstGeom prst="rect">
            <a:avLst/>
          </a:prstGeom>
        </p:spPr>
      </p:pic>
      <p:pic>
        <p:nvPicPr>
          <p:cNvPr id="3" name="Рисунок 2"/>
          <p:cNvPicPr>
            <a:picLocks noChangeAspect="1"/>
          </p:cNvPicPr>
          <p:nvPr/>
        </p:nvPicPr>
        <p:blipFill>
          <a:blip r:embed="rId3"/>
          <a:stretch>
            <a:fillRect/>
          </a:stretch>
        </p:blipFill>
        <p:spPr>
          <a:xfrm>
            <a:off x="42672" y="1627632"/>
            <a:ext cx="6449568" cy="920496"/>
          </a:xfrm>
          <a:prstGeom prst="rect">
            <a:avLst/>
          </a:prstGeom>
        </p:spPr>
      </p:pic>
      <p:pic>
        <p:nvPicPr>
          <p:cNvPr id="4" name="Рисунок 3"/>
          <p:cNvPicPr>
            <a:picLocks noChangeAspect="1"/>
          </p:cNvPicPr>
          <p:nvPr/>
        </p:nvPicPr>
        <p:blipFill>
          <a:blip r:embed="rId4"/>
          <a:stretch>
            <a:fillRect/>
          </a:stretch>
        </p:blipFill>
        <p:spPr>
          <a:xfrm>
            <a:off x="7626096" y="73152"/>
            <a:ext cx="560832" cy="780288"/>
          </a:xfrm>
          <a:prstGeom prst="rect">
            <a:avLst/>
          </a:prstGeom>
        </p:spPr>
      </p:pic>
      <p:sp>
        <p:nvSpPr>
          <p:cNvPr id="5" name="Прямоугольник 4"/>
          <p:cNvSpPr/>
          <p:nvPr/>
        </p:nvSpPr>
        <p:spPr>
          <a:xfrm>
            <a:off x="60960" y="103632"/>
            <a:ext cx="5903976" cy="579120"/>
          </a:xfrm>
          <a:prstGeom prst="rect">
            <a:avLst/>
          </a:prstGeom>
        </p:spPr>
        <p:txBody>
          <a:bodyPr lIns="0" tIns="0" rIns="0" bIns="0">
            <a:noAutofit/>
          </a:bodyPr>
          <a:lstStyle/>
          <a:p>
            <a:pPr marL="88900" indent="0">
              <a:spcAft>
                <a:spcPts val="420"/>
              </a:spcAft>
            </a:pPr>
            <a:r>
              <a:rPr lang="ru" sz="2000" b="1" dirty="0">
                <a:solidFill>
                  <a:srgbClr val="283D60"/>
                </a:solidFill>
                <a:latin typeface="Arial Narrow"/>
              </a:rPr>
              <a:t>ВНЕСЕНИЕ </a:t>
            </a:r>
            <a:r>
              <a:rPr lang="ru" sz="2000" b="1" dirty="0" smtClean="0">
                <a:solidFill>
                  <a:srgbClr val="283D60"/>
                </a:solidFill>
                <a:latin typeface="Arial Narrow"/>
              </a:rPr>
              <a:t>ИЗМЕНЕНИЙ</a:t>
            </a:r>
            <a:endParaRPr lang="ru" sz="2000" b="1" dirty="0">
              <a:solidFill>
                <a:srgbClr val="283D60"/>
              </a:solidFill>
              <a:latin typeface="Arial Narrow"/>
            </a:endParaRPr>
          </a:p>
          <a:p>
            <a:pPr marL="88900" indent="0" algn="just">
              <a:spcAft>
                <a:spcPts val="420"/>
              </a:spcAft>
            </a:pPr>
            <a:r>
              <a:rPr lang="ru" sz="1250" dirty="0">
                <a:solidFill>
                  <a:srgbClr val="283D60"/>
                </a:solidFill>
                <a:latin typeface="Arial"/>
              </a:rPr>
              <a:t>№ Ф3-273 «Об образовании в Российской Федерации»</a:t>
            </a:r>
          </a:p>
        </p:txBody>
      </p:sp>
      <p:sp>
        <p:nvSpPr>
          <p:cNvPr id="6" name="Прямоугольник 5"/>
          <p:cNvSpPr/>
          <p:nvPr/>
        </p:nvSpPr>
        <p:spPr>
          <a:xfrm>
            <a:off x="5599176" y="1935480"/>
            <a:ext cx="734568" cy="94488"/>
          </a:xfrm>
          <a:prstGeom prst="rect">
            <a:avLst/>
          </a:prstGeom>
          <a:solidFill>
            <a:srgbClr val="E2E9F3"/>
          </a:solidFill>
        </p:spPr>
        <p:txBody>
          <a:bodyPr lIns="0" tIns="0" rIns="0" bIns="0">
            <a:noAutofit/>
          </a:bodyPr>
          <a:lstStyle/>
          <a:p>
            <a:pPr indent="0" algn="ctr">
              <a:lnSpc>
                <a:spcPts val="864"/>
              </a:lnSpc>
            </a:pPr>
            <a:r>
              <a:rPr lang="ru" sz="800" b="1">
                <a:solidFill>
                  <a:srgbClr val="4D6583"/>
                </a:solidFill>
                <a:latin typeface="Arial"/>
              </a:rPr>
              <a:t>федеральный</a:t>
            </a:r>
          </a:p>
        </p:txBody>
      </p:sp>
      <p:sp>
        <p:nvSpPr>
          <p:cNvPr id="7" name="Прямоугольник 6"/>
          <p:cNvSpPr/>
          <p:nvPr/>
        </p:nvSpPr>
        <p:spPr>
          <a:xfrm>
            <a:off x="5617464" y="2042160"/>
            <a:ext cx="694944" cy="100584"/>
          </a:xfrm>
          <a:prstGeom prst="rect">
            <a:avLst/>
          </a:prstGeom>
          <a:solidFill>
            <a:srgbClr val="E2E9F3"/>
          </a:solidFill>
        </p:spPr>
        <p:txBody>
          <a:bodyPr lIns="0" tIns="0" rIns="0" bIns="0">
            <a:noAutofit/>
          </a:bodyPr>
          <a:lstStyle/>
          <a:p>
            <a:pPr indent="0" algn="ctr">
              <a:lnSpc>
                <a:spcPts val="864"/>
              </a:lnSpc>
            </a:pPr>
            <a:r>
              <a:rPr lang="ru" sz="800" b="1">
                <a:solidFill>
                  <a:srgbClr val="4D6583"/>
                </a:solidFill>
                <a:latin typeface="Arial"/>
              </a:rPr>
              <a:t>календарный</a:t>
            </a:r>
          </a:p>
        </p:txBody>
      </p:sp>
      <p:sp>
        <p:nvSpPr>
          <p:cNvPr id="8" name="Прямоугольник 7"/>
          <p:cNvSpPr/>
          <p:nvPr/>
        </p:nvSpPr>
        <p:spPr>
          <a:xfrm>
            <a:off x="5846064" y="2167128"/>
            <a:ext cx="240792" cy="60960"/>
          </a:xfrm>
          <a:prstGeom prst="rect">
            <a:avLst/>
          </a:prstGeom>
          <a:solidFill>
            <a:srgbClr val="E2E9F3"/>
          </a:solidFill>
        </p:spPr>
        <p:txBody>
          <a:bodyPr lIns="0" tIns="0" rIns="0" bIns="0">
            <a:noAutofit/>
          </a:bodyPr>
          <a:lstStyle/>
          <a:p>
            <a:pPr indent="0" algn="ctr">
              <a:lnSpc>
                <a:spcPts val="864"/>
              </a:lnSpc>
            </a:pPr>
            <a:r>
              <a:rPr lang="ru" sz="800" b="1">
                <a:solidFill>
                  <a:srgbClr val="4D6583"/>
                </a:solidFill>
                <a:latin typeface="Arial"/>
              </a:rPr>
              <a:t>план</a:t>
            </a:r>
          </a:p>
        </p:txBody>
      </p:sp>
      <p:sp>
        <p:nvSpPr>
          <p:cNvPr id="9" name="Прямоугольник 8"/>
          <p:cNvSpPr/>
          <p:nvPr/>
        </p:nvSpPr>
        <p:spPr>
          <a:xfrm>
            <a:off x="5547360" y="2261616"/>
            <a:ext cx="841248" cy="79248"/>
          </a:xfrm>
          <a:prstGeom prst="rect">
            <a:avLst/>
          </a:prstGeom>
          <a:solidFill>
            <a:srgbClr val="E2E9F3"/>
          </a:solidFill>
        </p:spPr>
        <p:txBody>
          <a:bodyPr lIns="0" tIns="0" rIns="0" bIns="0">
            <a:noAutofit/>
          </a:bodyPr>
          <a:lstStyle/>
          <a:p>
            <a:pPr indent="0" algn="ctr">
              <a:lnSpc>
                <a:spcPts val="864"/>
              </a:lnSpc>
            </a:pPr>
            <a:r>
              <a:rPr lang="ru" sz="800" b="1">
                <a:solidFill>
                  <a:srgbClr val="4D6583"/>
                </a:solidFill>
                <a:latin typeface="Arial"/>
              </a:rPr>
              <a:t>воспитательной</a:t>
            </a:r>
          </a:p>
        </p:txBody>
      </p:sp>
      <p:sp>
        <p:nvSpPr>
          <p:cNvPr id="10" name="Прямоугольник 9"/>
          <p:cNvSpPr/>
          <p:nvPr/>
        </p:nvSpPr>
        <p:spPr>
          <a:xfrm>
            <a:off x="5775960" y="2371344"/>
            <a:ext cx="381000" cy="100584"/>
          </a:xfrm>
          <a:prstGeom prst="rect">
            <a:avLst/>
          </a:prstGeom>
          <a:solidFill>
            <a:srgbClr val="E2E9F3"/>
          </a:solidFill>
        </p:spPr>
        <p:txBody>
          <a:bodyPr lIns="0" tIns="0" rIns="0" bIns="0">
            <a:noAutofit/>
          </a:bodyPr>
          <a:lstStyle/>
          <a:p>
            <a:pPr indent="0" algn="ctr">
              <a:lnSpc>
                <a:spcPts val="864"/>
              </a:lnSpc>
            </a:pPr>
            <a:r>
              <a:rPr lang="ru" sz="800" b="1">
                <a:solidFill>
                  <a:srgbClr val="4D6583"/>
                </a:solidFill>
                <a:latin typeface="Arial"/>
              </a:rPr>
              <a:t>работы</a:t>
            </a:r>
          </a:p>
        </p:txBody>
      </p:sp>
      <p:graphicFrame>
        <p:nvGraphicFramePr>
          <p:cNvPr id="11" name="Таблица 10"/>
          <p:cNvGraphicFramePr>
            <a:graphicFrameLocks noGrp="1"/>
          </p:cNvGraphicFramePr>
          <p:nvPr>
            <p:extLst>
              <p:ext uri="{D42A27DB-BD31-4B8C-83A1-F6EECF244321}">
                <p14:modId xmlns:p14="http://schemas.microsoft.com/office/powerpoint/2010/main" val="2442772371"/>
              </p:ext>
            </p:extLst>
          </p:nvPr>
        </p:nvGraphicFramePr>
        <p:xfrm>
          <a:off x="152400" y="2752344"/>
          <a:ext cx="6321552" cy="1645920"/>
        </p:xfrm>
        <a:graphic>
          <a:graphicData uri="http://schemas.openxmlformats.org/drawingml/2006/table">
            <a:tbl>
              <a:tblPr/>
              <a:tblGrid>
                <a:gridCol w="3157728"/>
                <a:gridCol w="3163824"/>
              </a:tblGrid>
              <a:tr h="499872">
                <a:tc gridSpan="2">
                  <a:txBody>
                    <a:bodyPr/>
                    <a:lstStyle/>
                    <a:p>
                      <a:pPr marL="12700" indent="0" algn="ctr">
                        <a:lnSpc>
                          <a:spcPts val="1800"/>
                        </a:lnSpc>
                      </a:pPr>
                      <a:r>
                        <a:rPr lang="ru" sz="1250" dirty="0">
                          <a:solidFill>
                            <a:srgbClr val="FFFFFF"/>
                          </a:solidFill>
                          <a:latin typeface="Arial"/>
                        </a:rPr>
                        <a:t>ОБЯЗАТЕЛЬНЫЕ ФЕДЕРАЛЬНЫЕ РАБОЧИЕ ПРОГРАММЫ ПО УЧЕБНЫМ ПРЕДМЕТАМ</a:t>
                      </a:r>
                    </a:p>
                  </a:txBody>
                  <a:tcPr marL="0" marR="0" marT="0" marB="0"/>
                </a:tc>
                <a:tc hMerge="1">
                  <a:txBody>
                    <a:bodyPr/>
                    <a:lstStyle/>
                    <a:p>
                      <a:endParaRPr sz="2400"/>
                    </a:p>
                  </a:txBody>
                  <a:tcPr marL="0" marR="0" marT="0" marB="0"/>
                </a:tc>
              </a:tr>
              <a:tr h="1146048">
                <a:tc>
                  <a:txBody>
                    <a:bodyPr/>
                    <a:lstStyle/>
                    <a:p>
                      <a:pPr marR="25400" indent="0" algn="ctr">
                        <a:lnSpc>
                          <a:spcPts val="1776"/>
                        </a:lnSpc>
                      </a:pPr>
                      <a:r>
                        <a:rPr lang="ru" sz="1250" b="1" dirty="0">
                          <a:solidFill>
                            <a:srgbClr val="AE0D19"/>
                          </a:solidFill>
                          <a:latin typeface="Arial"/>
                        </a:rPr>
                        <a:t>НОО </a:t>
                      </a:r>
                      <a:r>
                        <a:rPr lang="ru" sz="1250" b="1" dirty="0">
                          <a:solidFill>
                            <a:srgbClr val="002060"/>
                          </a:solidFill>
                          <a:latin typeface="Arial"/>
                        </a:rPr>
                        <a:t>РУССКИЙ </a:t>
                      </a:r>
                      <a:r>
                        <a:rPr lang="ru" sz="1450" b="1" dirty="0">
                          <a:solidFill>
                            <a:srgbClr val="002060"/>
                          </a:solidFill>
                          <a:latin typeface="Arial Narrow"/>
                        </a:rPr>
                        <a:t>язык </a:t>
                      </a:r>
                      <a:r>
                        <a:rPr lang="ru" sz="1250" b="1" dirty="0">
                          <a:solidFill>
                            <a:srgbClr val="002060"/>
                          </a:solidFill>
                          <a:latin typeface="Arial"/>
                        </a:rPr>
                        <a:t>ЛИТЕРАТУРНОЕ ЧТЕНИЕ ОКРУЖАЮЩИЙ МИР</a:t>
                      </a:r>
                    </a:p>
                  </a:txBody>
                  <a:tcPr marL="0" marR="0" marT="0" marB="0"/>
                </a:tc>
                <a:tc>
                  <a:txBody>
                    <a:bodyPr/>
                    <a:lstStyle/>
                    <a:p>
                      <a:pPr marL="25400" indent="0" algn="ctr">
                        <a:spcAft>
                          <a:spcPts val="210"/>
                        </a:spcAft>
                      </a:pPr>
                      <a:r>
                        <a:rPr lang="ru" sz="1250" b="1" dirty="0">
                          <a:solidFill>
                            <a:srgbClr val="AE0D19"/>
                          </a:solidFill>
                          <a:latin typeface="Arial"/>
                        </a:rPr>
                        <a:t>ООО, СОО</a:t>
                      </a:r>
                    </a:p>
                    <a:p>
                      <a:pPr marL="25400" indent="0" algn="ctr">
                        <a:lnSpc>
                          <a:spcPts val="1152"/>
                        </a:lnSpc>
                      </a:pPr>
                      <a:r>
                        <a:rPr lang="ru" sz="1000" b="1" dirty="0">
                          <a:solidFill>
                            <a:srgbClr val="002060"/>
                          </a:solidFill>
                          <a:latin typeface="Arial"/>
                        </a:rPr>
                        <a:t>РУССКИЙ ЯЗЫК, ЛИТЕРАТУРА, ИСТОРИЯ, ОБЩЕСТВОЗНАНИЕ, ГЕОГРАФИЯ, ОСНОВЫ БЕЗОПАСНОСТИ ЖИЗНЕДЕЯТЕЛЬНОСТИ</a:t>
                      </a:r>
                    </a:p>
                  </a:txBody>
                  <a:tcPr marL="0" marR="0" marT="0" marB="0"/>
                </a:tc>
              </a:tr>
            </a:tbl>
          </a:graphicData>
        </a:graphic>
      </p:graphicFrame>
      <p:sp>
        <p:nvSpPr>
          <p:cNvPr id="12" name="Прямоугольник 11"/>
          <p:cNvSpPr/>
          <p:nvPr/>
        </p:nvSpPr>
        <p:spPr>
          <a:xfrm>
            <a:off x="134112" y="4468368"/>
            <a:ext cx="6303264" cy="597408"/>
          </a:xfrm>
          <a:prstGeom prst="rect">
            <a:avLst/>
          </a:prstGeom>
        </p:spPr>
        <p:txBody>
          <a:bodyPr lIns="0" tIns="0" rIns="0" bIns="0">
            <a:noAutofit/>
          </a:bodyPr>
          <a:lstStyle/>
          <a:p>
            <a:pPr marL="15748" indent="0" algn="just">
              <a:lnSpc>
                <a:spcPts val="1152"/>
              </a:lnSpc>
              <a:spcBef>
                <a:spcPts val="420"/>
              </a:spcBef>
            </a:pPr>
            <a:r>
              <a:rPr lang="ru" sz="1200" b="1" dirty="0">
                <a:solidFill>
                  <a:srgbClr val="002060"/>
                </a:solidFill>
                <a:latin typeface="Arial"/>
              </a:rPr>
              <a:t>Федеральный закон</a:t>
            </a:r>
          </a:p>
          <a:p>
            <a:pPr marL="15748" marR="23876" indent="0" algn="just">
              <a:lnSpc>
                <a:spcPts val="1152"/>
              </a:lnSpc>
            </a:pPr>
            <a:r>
              <a:rPr lang="ru" sz="1200" b="1" dirty="0">
                <a:solidFill>
                  <a:srgbClr val="002060"/>
                </a:solidFill>
                <a:latin typeface="Arial"/>
              </a:rPr>
              <a:t>от 24 сентября 2022 г. № Э71-ФЗ «О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Федерации»</a:t>
            </a:r>
          </a:p>
        </p:txBody>
      </p:sp>
      <p:sp>
        <p:nvSpPr>
          <p:cNvPr id="13" name="Прямоугольник 12"/>
          <p:cNvSpPr/>
          <p:nvPr/>
        </p:nvSpPr>
        <p:spPr>
          <a:xfrm>
            <a:off x="6754368" y="902208"/>
            <a:ext cx="2282952" cy="4157472"/>
          </a:xfrm>
          <a:prstGeom prst="rect">
            <a:avLst/>
          </a:prstGeom>
          <a:solidFill>
            <a:srgbClr val="E2E9F3"/>
          </a:solidFill>
        </p:spPr>
        <p:txBody>
          <a:bodyPr lIns="0" tIns="0" rIns="0" bIns="0">
            <a:noAutofit/>
          </a:bodyPr>
          <a:lstStyle/>
          <a:p>
            <a:pPr indent="0" algn="ctr">
              <a:spcBef>
                <a:spcPts val="210"/>
              </a:spcBef>
              <a:spcAft>
                <a:spcPts val="210"/>
              </a:spcAft>
            </a:pPr>
            <a:r>
              <a:rPr lang="ru" sz="900" b="1" dirty="0">
                <a:solidFill>
                  <a:srgbClr val="4D6583"/>
                </a:solidFill>
                <a:latin typeface="Arial"/>
              </a:rPr>
              <a:t>Ч. 10 СТ. 2</a:t>
            </a:r>
          </a:p>
          <a:p>
            <a:pPr marL="25400" marR="25400" indent="0" algn="just">
              <a:lnSpc>
                <a:spcPts val="840"/>
              </a:lnSpc>
              <a:spcAft>
                <a:spcPts val="210"/>
              </a:spcAft>
            </a:pPr>
            <a:r>
              <a:rPr lang="ru" sz="700" dirty="0">
                <a:solidFill>
                  <a:srgbClr val="37393E"/>
                </a:solidFill>
                <a:latin typeface="Franklin Gothic Book"/>
              </a:rPr>
              <a:t>10</a:t>
            </a:r>
            <a:r>
              <a:rPr lang="ru" sz="700" baseline="30000" dirty="0">
                <a:solidFill>
                  <a:srgbClr val="37393E"/>
                </a:solidFill>
                <a:latin typeface="Franklin Gothic Book"/>
              </a:rPr>
              <a:t>1</a:t>
            </a:r>
            <a:r>
              <a:rPr lang="ru" sz="700" dirty="0">
                <a:solidFill>
                  <a:srgbClr val="37393E"/>
                </a:solidFill>
                <a:latin typeface="Franklin Gothic Book"/>
              </a:rPr>
              <a:t> Федеральная основная общеобразовательная </a:t>
            </a:r>
            <a:r>
              <a:rPr lang="ru" sz="650" dirty="0">
                <a:solidFill>
                  <a:srgbClr val="37393E"/>
                </a:solidFill>
                <a:latin typeface="Arial"/>
              </a:rPr>
              <a:t>программа - учебно-методическая документация, </a:t>
            </a:r>
            <a:r>
              <a:rPr lang="ru" sz="1000" b="1" dirty="0">
                <a:solidFill>
                  <a:srgbClr val="37393E"/>
                </a:solidFill>
                <a:latin typeface="Arial"/>
              </a:rPr>
              <a:t>определяющая единые для Российской Федерации базовые объем и содержание образования </a:t>
            </a:r>
            <a:r>
              <a:rPr lang="ru" sz="650" b="1" dirty="0">
                <a:solidFill>
                  <a:srgbClr val="37393E"/>
                </a:solidFill>
                <a:latin typeface="Arial"/>
              </a:rPr>
              <a:t>определенного уровня </a:t>
            </a:r>
            <a:r>
              <a:rPr lang="ru" sz="650" dirty="0">
                <a:solidFill>
                  <a:srgbClr val="37393E"/>
                </a:solidFill>
                <a:latin typeface="Arial"/>
              </a:rPr>
              <a:t>и (или) определенной направленности, планируемые результаты освоения образовательной программы.</a:t>
            </a:r>
          </a:p>
          <a:p>
            <a:pPr indent="0" algn="ctr">
              <a:spcAft>
                <a:spcPts val="210"/>
              </a:spcAft>
            </a:pPr>
            <a:r>
              <a:rPr lang="ru" sz="900" b="1" dirty="0">
                <a:solidFill>
                  <a:srgbClr val="4D6583"/>
                </a:solidFill>
                <a:latin typeface="Arial"/>
              </a:rPr>
              <a:t>Ч. 6 СТ. 12</a:t>
            </a:r>
          </a:p>
          <a:p>
            <a:pPr marL="25400" marR="25400" indent="0" algn="just">
              <a:lnSpc>
                <a:spcPts val="840"/>
              </a:lnSpc>
              <a:spcAft>
                <a:spcPts val="210"/>
              </a:spcAft>
            </a:pPr>
            <a:r>
              <a:rPr lang="ru" sz="650" dirty="0">
                <a:solidFill>
                  <a:srgbClr val="37393E"/>
                </a:solidFill>
                <a:latin typeface="Arial"/>
              </a:rPr>
              <a:t>6</a:t>
            </a:r>
            <a:r>
              <a:rPr lang="ru" sz="650" baseline="30000" dirty="0">
                <a:solidFill>
                  <a:srgbClr val="37393E"/>
                </a:solidFill>
                <a:latin typeface="Arial"/>
              </a:rPr>
              <a:t>2</a:t>
            </a:r>
            <a:r>
              <a:rPr lang="ru" sz="650" dirty="0">
                <a:solidFill>
                  <a:srgbClr val="37393E"/>
                </a:solidFill>
                <a:latin typeface="Arial"/>
              </a:rPr>
              <a:t> Организация, осуществляющая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при разработке соответствующей общеобразовательной программы </a:t>
            </a:r>
            <a:r>
              <a:rPr lang="ru" sz="900" b="1" dirty="0">
                <a:solidFill>
                  <a:srgbClr val="37393E"/>
                </a:solidFill>
                <a:latin typeface="Arial"/>
              </a:rPr>
              <a:t>вправе предусмотреть перераспределение предусмотренного в федеральном учебном плане времени на изучение учебных предметов, по которым не проводится государственная итоговая аттестация, в пользу изучения иных учебных предметов, в том числе на организацию углубленного изучения отдельных учебных предметов и </a:t>
            </a:r>
            <a:r>
              <a:rPr lang="ru" sz="900" b="1" dirty="0" smtClean="0">
                <a:solidFill>
                  <a:srgbClr val="37393E"/>
                </a:solidFill>
                <a:latin typeface="Arial"/>
              </a:rPr>
              <a:t>профильное обучение</a:t>
            </a:r>
            <a:endParaRPr lang="ru" sz="900" b="1" dirty="0">
              <a:solidFill>
                <a:srgbClr val="37393E"/>
              </a:solidFill>
              <a:latin typeface="Arial"/>
            </a:endParaRPr>
          </a:p>
          <a:p>
            <a:pPr marL="25400" marR="25400" indent="0" algn="just">
              <a:lnSpc>
                <a:spcPts val="840"/>
              </a:lnSpc>
            </a:pPr>
            <a:r>
              <a:rPr lang="ru" sz="650" dirty="0" smtClean="0">
                <a:solidFill>
                  <a:srgbClr val="37393E"/>
                </a:solidFill>
                <a:latin typeface="Arial"/>
              </a:rPr>
              <a:t>6</a:t>
            </a:r>
            <a:r>
              <a:rPr lang="ru" sz="650" baseline="30000" dirty="0" smtClean="0">
                <a:solidFill>
                  <a:srgbClr val="37393E"/>
                </a:solidFill>
                <a:latin typeface="Arial"/>
              </a:rPr>
              <a:t>3</a:t>
            </a:r>
            <a:r>
              <a:rPr lang="ru" sz="650" dirty="0" smtClean="0">
                <a:solidFill>
                  <a:srgbClr val="37393E"/>
                </a:solidFill>
                <a:latin typeface="Arial"/>
              </a:rPr>
              <a:t> </a:t>
            </a:r>
            <a:r>
              <a:rPr lang="ru" sz="650" dirty="0">
                <a:solidFill>
                  <a:srgbClr val="37393E"/>
                </a:solidFill>
                <a:latin typeface="Arial"/>
              </a:rPr>
              <a:t>При разработке основной образовательной ' программы организация, осуществляющая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«Русский язык», «Литературное чтение», «Окружающий мир», а при реализации обязательной части ОО и СОО - «Русский язык», «Литература», «История». «Обществознание», «География», «ОБЖ»</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682240" y="146304"/>
            <a:ext cx="3791712" cy="482024"/>
          </a:xfrm>
          <a:prstGeom prst="rect">
            <a:avLst/>
          </a:prstGeom>
          <a:noFill/>
        </p:spPr>
        <p:txBody>
          <a:bodyPr lIns="0" tIns="0" rIns="0" bIns="0">
            <a:noAutofit/>
          </a:bodyPr>
          <a:lstStyle/>
          <a:p>
            <a:pPr indent="0"/>
            <a:r>
              <a:rPr lang="ru" sz="2050" b="1" dirty="0">
                <a:solidFill>
                  <a:srgbClr val="1F487C"/>
                </a:solidFill>
                <a:latin typeface="Arial Narrow"/>
              </a:rPr>
              <a:t>ФООП НОО, ООО и СОО</a:t>
            </a:r>
          </a:p>
        </p:txBody>
      </p:sp>
      <p:sp>
        <p:nvSpPr>
          <p:cNvPr id="7" name="Прямоугольник 6"/>
          <p:cNvSpPr/>
          <p:nvPr/>
        </p:nvSpPr>
        <p:spPr>
          <a:xfrm>
            <a:off x="390144" y="1204392"/>
            <a:ext cx="2456688" cy="1922856"/>
          </a:xfrm>
          <a:prstGeom prst="rect">
            <a:avLst/>
          </a:prstGeom>
          <a:solidFill>
            <a:schemeClr val="accent3">
              <a:lumMod val="40000"/>
              <a:lumOff val="60000"/>
            </a:schemeClr>
          </a:solidFill>
        </p:spPr>
        <p:txBody>
          <a:bodyPr lIns="0" tIns="0" rIns="0" bIns="0">
            <a:noAutofit/>
          </a:bodyPr>
          <a:lstStyle/>
          <a:p>
            <a:pPr indent="0" algn="ctr">
              <a:spcAft>
                <a:spcPts val="630"/>
              </a:spcAft>
            </a:pPr>
            <a:r>
              <a:rPr lang="ru" sz="1600" b="1" dirty="0">
                <a:solidFill>
                  <a:srgbClr val="002060"/>
                </a:solidFill>
                <a:latin typeface="Century Gothic"/>
              </a:rPr>
              <a:t>Целевой раздел</a:t>
            </a:r>
          </a:p>
          <a:p>
            <a:pPr indent="0" algn="ctr">
              <a:spcAft>
                <a:spcPts val="630"/>
              </a:spcAft>
            </a:pPr>
            <a:r>
              <a:rPr lang="ru" sz="1000" dirty="0">
                <a:solidFill>
                  <a:srgbClr val="FFFFFF"/>
                </a:solidFill>
                <a:latin typeface="Century Gothic"/>
              </a:rPr>
              <a:t>- пояснительная записка;</a:t>
            </a:r>
          </a:p>
          <a:p>
            <a:pPr marL="419100" marR="12700" indent="-393700">
              <a:lnSpc>
                <a:spcPts val="1152"/>
              </a:lnSpc>
              <a:spcAft>
                <a:spcPts val="210"/>
              </a:spcAft>
            </a:pPr>
            <a:r>
              <a:rPr lang="ru" sz="1000" dirty="0" smtClean="0">
                <a:solidFill>
                  <a:srgbClr val="FFFFFF"/>
                </a:solidFill>
                <a:latin typeface="Century Gothic"/>
              </a:rPr>
              <a:t>         - </a:t>
            </a:r>
            <a:r>
              <a:rPr lang="ru" sz="1000" dirty="0">
                <a:solidFill>
                  <a:srgbClr val="FFFFFF"/>
                </a:solidFill>
                <a:latin typeface="Century Gothic"/>
              </a:rPr>
              <a:t>планируемые результаты освоения обучающимися ФООП;</a:t>
            </a:r>
          </a:p>
          <a:p>
            <a:pPr marL="12700" marR="12700" indent="190500" algn="ctr">
              <a:lnSpc>
                <a:spcPts val="1176"/>
              </a:lnSpc>
            </a:pPr>
            <a:r>
              <a:rPr lang="ru" sz="1000" dirty="0" smtClean="0">
                <a:solidFill>
                  <a:srgbClr val="FFFFFF"/>
                </a:solidFill>
                <a:latin typeface="Century Gothic"/>
              </a:rPr>
              <a:t>   - </a:t>
            </a:r>
            <a:r>
              <a:rPr lang="ru" sz="1000" dirty="0">
                <a:solidFill>
                  <a:srgbClr val="FFFFFF"/>
                </a:solidFill>
                <a:latin typeface="Century Gothic"/>
              </a:rPr>
              <a:t>система оценки достижения планируемых результатов освоения ФООП</a:t>
            </a:r>
          </a:p>
        </p:txBody>
      </p:sp>
      <p:sp>
        <p:nvSpPr>
          <p:cNvPr id="8" name="Прямоугольник 7"/>
          <p:cNvSpPr/>
          <p:nvPr/>
        </p:nvSpPr>
        <p:spPr>
          <a:xfrm>
            <a:off x="3368040" y="1204392"/>
            <a:ext cx="2401824" cy="2075256"/>
          </a:xfrm>
          <a:prstGeom prst="rect">
            <a:avLst/>
          </a:prstGeom>
          <a:solidFill>
            <a:schemeClr val="accent3">
              <a:lumMod val="40000"/>
              <a:lumOff val="60000"/>
            </a:schemeClr>
          </a:solidFill>
        </p:spPr>
        <p:txBody>
          <a:bodyPr lIns="0" tIns="0" rIns="0" bIns="0">
            <a:noAutofit/>
          </a:bodyPr>
          <a:lstStyle/>
          <a:p>
            <a:pPr indent="0" algn="ctr">
              <a:spcAft>
                <a:spcPts val="420"/>
              </a:spcAft>
            </a:pPr>
            <a:r>
              <a:rPr lang="ru" sz="1600" b="1" dirty="0">
                <a:solidFill>
                  <a:srgbClr val="002060"/>
                </a:solidFill>
                <a:latin typeface="Century Gothic"/>
              </a:rPr>
              <a:t>Содержательный раздел</a:t>
            </a:r>
          </a:p>
          <a:p>
            <a:pPr marL="38100" indent="0">
              <a:spcAft>
                <a:spcPts val="210"/>
              </a:spcAft>
            </a:pPr>
            <a:r>
              <a:rPr lang="ru" sz="1000" dirty="0">
                <a:solidFill>
                  <a:srgbClr val="FFFFFF"/>
                </a:solidFill>
                <a:latin typeface="Century Gothic"/>
              </a:rPr>
              <a:t>-    федеральные рабочие </a:t>
            </a:r>
            <a:r>
              <a:rPr lang="ru" sz="1000" dirty="0" smtClean="0">
                <a:solidFill>
                  <a:srgbClr val="FFFFFF"/>
                </a:solidFill>
                <a:latin typeface="Century Gothic"/>
              </a:rPr>
              <a:t>программы  учебных </a:t>
            </a:r>
            <a:r>
              <a:rPr lang="ru" sz="1000" dirty="0">
                <a:solidFill>
                  <a:srgbClr val="FFFFFF"/>
                </a:solidFill>
                <a:latin typeface="Century Gothic"/>
              </a:rPr>
              <a:t>предметов;</a:t>
            </a:r>
          </a:p>
          <a:p>
            <a:pPr marL="38100" marR="38100" indent="241300">
              <a:lnSpc>
                <a:spcPts val="1104"/>
              </a:lnSpc>
              <a:spcAft>
                <a:spcPts val="210"/>
              </a:spcAft>
            </a:pPr>
            <a:r>
              <a:rPr lang="ru" sz="1000" dirty="0">
                <a:solidFill>
                  <a:srgbClr val="FFFFFF"/>
                </a:solidFill>
                <a:latin typeface="Century Gothic"/>
              </a:rPr>
              <a:t>- программа формирования универсальных учебных действий у обучающихся;</a:t>
            </a:r>
          </a:p>
          <a:p>
            <a:pPr marL="38100" indent="0">
              <a:spcAft>
                <a:spcPts val="210"/>
              </a:spcAft>
            </a:pPr>
            <a:r>
              <a:rPr lang="ru" sz="1000" dirty="0">
                <a:solidFill>
                  <a:srgbClr val="FFFFFF"/>
                </a:solidFill>
                <a:latin typeface="Century Gothic"/>
              </a:rPr>
              <a:t>-    федеральная рабочая программа</a:t>
            </a:r>
          </a:p>
          <a:p>
            <a:pPr indent="0" algn="ctr"/>
            <a:r>
              <a:rPr lang="ru" sz="1000" dirty="0">
                <a:solidFill>
                  <a:srgbClr val="FFFFFF"/>
                </a:solidFill>
                <a:latin typeface="Century Gothic"/>
              </a:rPr>
              <a:t>воспитания</a:t>
            </a:r>
          </a:p>
        </p:txBody>
      </p:sp>
      <p:sp>
        <p:nvSpPr>
          <p:cNvPr id="9" name="Прямоугольник 8"/>
          <p:cNvSpPr/>
          <p:nvPr/>
        </p:nvSpPr>
        <p:spPr>
          <a:xfrm>
            <a:off x="6364224" y="1204392"/>
            <a:ext cx="2383536" cy="2172792"/>
          </a:xfrm>
          <a:prstGeom prst="rect">
            <a:avLst/>
          </a:prstGeom>
          <a:solidFill>
            <a:schemeClr val="accent3">
              <a:lumMod val="40000"/>
              <a:lumOff val="60000"/>
            </a:schemeClr>
          </a:solidFill>
        </p:spPr>
        <p:txBody>
          <a:bodyPr lIns="0" tIns="0" rIns="0" bIns="0">
            <a:noAutofit/>
          </a:bodyPr>
          <a:lstStyle/>
          <a:p>
            <a:pPr marL="63500" indent="0" algn="ctr">
              <a:spcAft>
                <a:spcPts val="420"/>
              </a:spcAft>
            </a:pPr>
            <a:r>
              <a:rPr lang="ru" sz="1600" b="1" dirty="0">
                <a:solidFill>
                  <a:srgbClr val="003266"/>
                </a:solidFill>
                <a:latin typeface="Century Gothic"/>
              </a:rPr>
              <a:t>Организационный раздел</a:t>
            </a:r>
          </a:p>
          <a:p>
            <a:pPr marL="406400" indent="-266700">
              <a:spcAft>
                <a:spcPts val="420"/>
              </a:spcAft>
            </a:pPr>
            <a:r>
              <a:rPr lang="ru" sz="1000" dirty="0">
                <a:solidFill>
                  <a:srgbClr val="003266"/>
                </a:solidFill>
                <a:latin typeface="Century Gothic"/>
              </a:rPr>
              <a:t>- </a:t>
            </a:r>
            <a:r>
              <a:rPr lang="ru" sz="1000" dirty="0">
                <a:solidFill>
                  <a:srgbClr val="FFFFFF"/>
                </a:solidFill>
                <a:latin typeface="Century Gothic"/>
              </a:rPr>
              <a:t>федеральный учебный план;</a:t>
            </a:r>
          </a:p>
          <a:p>
            <a:pPr marL="812800" indent="-673100">
              <a:lnSpc>
                <a:spcPts val="1104"/>
              </a:lnSpc>
              <a:spcAft>
                <a:spcPts val="210"/>
              </a:spcAft>
            </a:pPr>
            <a:r>
              <a:rPr lang="ru" sz="1000" dirty="0">
                <a:solidFill>
                  <a:srgbClr val="FFFFFF"/>
                </a:solidFill>
                <a:latin typeface="Century Gothic"/>
              </a:rPr>
              <a:t>- федеральный план внеурочной деятельности;</a:t>
            </a:r>
          </a:p>
          <a:p>
            <a:pPr marL="812800" indent="-673100">
              <a:lnSpc>
                <a:spcPts val="1104"/>
              </a:lnSpc>
              <a:spcAft>
                <a:spcPts val="210"/>
              </a:spcAft>
            </a:pPr>
            <a:r>
              <a:rPr lang="ru" sz="1000" dirty="0">
                <a:solidFill>
                  <a:srgbClr val="FFFFFF"/>
                </a:solidFill>
                <a:latin typeface="Century Gothic"/>
              </a:rPr>
              <a:t>федеральный календарный учебный график;</a:t>
            </a:r>
          </a:p>
          <a:p>
            <a:pPr marL="406400" marR="215900" indent="-266700">
              <a:lnSpc>
                <a:spcPts val="1104"/>
              </a:lnSpc>
            </a:pPr>
            <a:r>
              <a:rPr lang="ru" sz="1000" dirty="0">
                <a:solidFill>
                  <a:srgbClr val="FFFFFF"/>
                </a:solidFill>
                <a:latin typeface="Century Gothic"/>
              </a:rPr>
              <a:t>- федеральный календарный план воспитательной работы</a:t>
            </a:r>
          </a:p>
        </p:txBody>
      </p:sp>
      <p:sp>
        <p:nvSpPr>
          <p:cNvPr id="10" name="Прямоугольник 9"/>
          <p:cNvSpPr/>
          <p:nvPr/>
        </p:nvSpPr>
        <p:spPr>
          <a:xfrm>
            <a:off x="2374392" y="4228728"/>
            <a:ext cx="4410456" cy="360040"/>
          </a:xfrm>
          <a:prstGeom prst="rect">
            <a:avLst/>
          </a:prstGeom>
          <a:solidFill>
            <a:schemeClr val="accent3">
              <a:lumMod val="40000"/>
              <a:lumOff val="60000"/>
            </a:schemeClr>
          </a:solidFill>
        </p:spPr>
        <p:txBody>
          <a:bodyPr lIns="0" tIns="0" rIns="0" bIns="0">
            <a:noAutofit/>
          </a:bodyPr>
          <a:lstStyle/>
          <a:p>
            <a:pPr indent="0"/>
            <a:r>
              <a:rPr lang="ru" sz="1550" b="1" dirty="0">
                <a:solidFill>
                  <a:srgbClr val="002060"/>
                </a:solidFill>
                <a:latin typeface="Calibri"/>
              </a:rPr>
              <a:t>ЕДИНСТВО СОДЕРЖАНИЯ ОБЩЕГО ОБРАЗОВАНИЯ</a:t>
            </a:r>
          </a:p>
        </p:txBody>
      </p:sp>
    </p:spTree>
    <p:extLst>
      <p:ext uri="{BB962C8B-B14F-4D97-AF65-F5344CB8AC3E}">
        <p14:creationId xmlns:p14="http://schemas.microsoft.com/office/powerpoint/2010/main" val="4197699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7217664" y="4626864"/>
            <a:ext cx="1926336" cy="518160"/>
          </a:xfrm>
          <a:prstGeom prst="rect">
            <a:avLst/>
          </a:prstGeom>
        </p:spPr>
      </p:pic>
      <p:sp>
        <p:nvSpPr>
          <p:cNvPr id="5" name="Прямоугольник 4"/>
          <p:cNvSpPr/>
          <p:nvPr/>
        </p:nvSpPr>
        <p:spPr>
          <a:xfrm>
            <a:off x="1259632" y="124272"/>
            <a:ext cx="4641296" cy="432048"/>
          </a:xfrm>
          <a:prstGeom prst="rect">
            <a:avLst/>
          </a:prstGeom>
        </p:spPr>
        <p:txBody>
          <a:bodyPr lIns="0" tIns="0" rIns="0" bIns="0">
            <a:noAutofit/>
          </a:bodyPr>
          <a:lstStyle/>
          <a:p>
            <a:pPr marL="63500" algn="ctr">
              <a:lnSpc>
                <a:spcPts val="2880"/>
              </a:lnSpc>
              <a:spcBef>
                <a:spcPts val="1050"/>
              </a:spcBef>
              <a:spcAft>
                <a:spcPts val="1470"/>
              </a:spcAft>
            </a:pPr>
            <a:r>
              <a:rPr lang="ru" sz="2050" b="1" dirty="0">
                <a:solidFill>
                  <a:srgbClr val="1F487C"/>
                </a:solidFill>
                <a:latin typeface="Arial Narrow"/>
              </a:rPr>
              <a:t>ФООП НОО, ООО и СОО</a:t>
            </a:r>
          </a:p>
        </p:txBody>
      </p:sp>
      <p:sp>
        <p:nvSpPr>
          <p:cNvPr id="6" name="Прямоугольник 5"/>
          <p:cNvSpPr/>
          <p:nvPr/>
        </p:nvSpPr>
        <p:spPr>
          <a:xfrm>
            <a:off x="1075040" y="568563"/>
            <a:ext cx="6984776" cy="755952"/>
          </a:xfrm>
          <a:prstGeom prst="rect">
            <a:avLst/>
          </a:prstGeom>
        </p:spPr>
        <p:txBody>
          <a:bodyPr lIns="0" tIns="0" rIns="0" bIns="0">
            <a:noAutofit/>
          </a:bodyPr>
          <a:lstStyle/>
          <a:p>
            <a:pPr marL="47752" algn="ctr">
              <a:lnSpc>
                <a:spcPts val="1416"/>
              </a:lnSpc>
              <a:spcBef>
                <a:spcPts val="1890"/>
              </a:spcBef>
              <a:spcAft>
                <a:spcPts val="4830"/>
              </a:spcAft>
            </a:pPr>
            <a:r>
              <a:rPr lang="ru" sz="1600" b="1" dirty="0">
                <a:solidFill>
                  <a:srgbClr val="1F487C"/>
                </a:solidFill>
                <a:latin typeface="Arial Narrow"/>
              </a:rPr>
              <a:t>Федеральные рабочие программы учебных предметов обеспечивают достижение планируемых результатов освоения ФООП и разработаны на основе соответствующих требований ФГОС к результатам освоения программ начального общего, основного общего, среднего общего образования</a:t>
            </a:r>
          </a:p>
        </p:txBody>
      </p:sp>
      <p:sp>
        <p:nvSpPr>
          <p:cNvPr id="7" name="Прямоугольник 6"/>
          <p:cNvSpPr/>
          <p:nvPr/>
        </p:nvSpPr>
        <p:spPr>
          <a:xfrm>
            <a:off x="1133856" y="1996480"/>
            <a:ext cx="1780032" cy="1642832"/>
          </a:xfrm>
          <a:prstGeom prst="rect">
            <a:avLst/>
          </a:prstGeom>
        </p:spPr>
        <p:txBody>
          <a:bodyPr lIns="0" tIns="0" rIns="0" bIns="0">
            <a:noAutofit/>
          </a:bodyPr>
          <a:lstStyle/>
          <a:p>
            <a:pPr marL="12700" indent="0">
              <a:spcAft>
                <a:spcPts val="630"/>
              </a:spcAft>
            </a:pPr>
            <a:r>
              <a:rPr lang="ru" sz="1200" b="1" dirty="0" smtClean="0">
                <a:solidFill>
                  <a:srgbClr val="C00000"/>
                </a:solidFill>
                <a:latin typeface="Arial Narrow"/>
              </a:rPr>
              <a:t>3 УЧЕБНЫХ ПРЕДМЕТА</a:t>
            </a:r>
          </a:p>
          <a:p>
            <a:pPr marL="12700" marR="76200" indent="0">
              <a:lnSpc>
                <a:spcPts val="1704"/>
              </a:lnSpc>
            </a:pPr>
            <a:r>
              <a:rPr lang="ru" sz="1200" b="1" dirty="0" smtClean="0">
                <a:solidFill>
                  <a:srgbClr val="1F487C"/>
                </a:solidFill>
                <a:latin typeface="Arial Narrow"/>
              </a:rPr>
              <a:t>  -РУССКИЙ ЯЗЫК  </a:t>
            </a:r>
          </a:p>
          <a:p>
            <a:pPr marL="12700" marR="76200" indent="0">
              <a:lnSpc>
                <a:spcPts val="1704"/>
              </a:lnSpc>
            </a:pPr>
            <a:r>
              <a:rPr lang="ru" sz="1200" b="1" dirty="0" smtClean="0">
                <a:solidFill>
                  <a:srgbClr val="1F487C"/>
                </a:solidFill>
                <a:latin typeface="Arial Narrow"/>
              </a:rPr>
              <a:t> -ЛИТЕРАТУРНОЕ ЧТЕНИЕ    - ОКРУЖАЮЩИЙ МИР</a:t>
            </a:r>
            <a:endParaRPr lang="ru" sz="1200" b="1" dirty="0">
              <a:solidFill>
                <a:srgbClr val="1F487C"/>
              </a:solidFill>
              <a:latin typeface="Arial Narrow"/>
            </a:endParaRPr>
          </a:p>
        </p:txBody>
      </p:sp>
      <p:sp>
        <p:nvSpPr>
          <p:cNvPr id="8" name="Прямоугольник 7"/>
          <p:cNvSpPr/>
          <p:nvPr/>
        </p:nvSpPr>
        <p:spPr>
          <a:xfrm>
            <a:off x="3233928" y="1883664"/>
            <a:ext cx="2667000" cy="1847088"/>
          </a:xfrm>
          <a:prstGeom prst="rect">
            <a:avLst/>
          </a:prstGeom>
        </p:spPr>
        <p:txBody>
          <a:bodyPr lIns="0" tIns="0" rIns="0" bIns="0">
            <a:noAutofit/>
          </a:bodyPr>
          <a:lstStyle/>
          <a:p>
            <a:pPr marL="12700">
              <a:spcAft>
                <a:spcPts val="630"/>
              </a:spcAft>
            </a:pPr>
            <a:r>
              <a:rPr lang="ru" sz="1200" b="1" dirty="0" smtClean="0">
                <a:solidFill>
                  <a:srgbClr val="C00000"/>
                </a:solidFill>
                <a:latin typeface="Arial Narrow"/>
              </a:rPr>
              <a:t>6 УЧЕБНЫХ ПРЕДМЕТОВ</a:t>
            </a:r>
          </a:p>
          <a:p>
            <a:pPr marL="12700" marR="596900">
              <a:spcAft>
                <a:spcPts val="630"/>
              </a:spcAft>
            </a:pPr>
            <a:r>
              <a:rPr lang="ru" sz="1200" b="1" dirty="0" smtClean="0">
                <a:solidFill>
                  <a:srgbClr val="1F487C"/>
                </a:solidFill>
                <a:latin typeface="Arial Narrow"/>
              </a:rPr>
              <a:t>РУССКИЙ ЯЗЫК</a:t>
            </a:r>
          </a:p>
          <a:p>
            <a:pPr marL="12700" marR="596900">
              <a:spcAft>
                <a:spcPts val="630"/>
              </a:spcAft>
            </a:pPr>
            <a:r>
              <a:rPr lang="ru" sz="1200" b="1" dirty="0" smtClean="0">
                <a:solidFill>
                  <a:srgbClr val="1F487C"/>
                </a:solidFill>
                <a:latin typeface="Arial Narrow"/>
              </a:rPr>
              <a:t> ЛИТЕРАТУРА </a:t>
            </a:r>
          </a:p>
          <a:p>
            <a:pPr marL="12700" marR="596900">
              <a:spcAft>
                <a:spcPts val="630"/>
              </a:spcAft>
            </a:pPr>
            <a:r>
              <a:rPr lang="ru" sz="1200" b="1" dirty="0" smtClean="0">
                <a:solidFill>
                  <a:srgbClr val="1F487C"/>
                </a:solidFill>
                <a:latin typeface="Arial Narrow"/>
              </a:rPr>
              <a:t>ИСТОРИЯ </a:t>
            </a:r>
          </a:p>
          <a:p>
            <a:pPr marL="12700" marR="596900">
              <a:spcAft>
                <a:spcPts val="630"/>
              </a:spcAft>
            </a:pPr>
            <a:r>
              <a:rPr lang="ru" sz="1200" b="1" dirty="0" smtClean="0">
                <a:solidFill>
                  <a:srgbClr val="1F487C"/>
                </a:solidFill>
                <a:latin typeface="Arial Narrow"/>
              </a:rPr>
              <a:t>ОБЩЕСТВОЗНАНИЕ  ГЕОГРАФИЯ</a:t>
            </a:r>
          </a:p>
          <a:p>
            <a:pPr marL="12700" marR="596900">
              <a:spcAft>
                <a:spcPts val="630"/>
              </a:spcAft>
            </a:pPr>
            <a:r>
              <a:rPr lang="ru" sz="1200" b="1" dirty="0" smtClean="0">
                <a:solidFill>
                  <a:srgbClr val="1F487C"/>
                </a:solidFill>
                <a:latin typeface="Arial Narrow"/>
              </a:rPr>
              <a:t>ОСНОВЫ БЕЗОПАСНОСТИ ЖИЗНЕДЕЯТЕЛЬНОСТИ</a:t>
            </a:r>
            <a:endParaRPr lang="ru" sz="1200" b="1" dirty="0">
              <a:solidFill>
                <a:srgbClr val="1F487C"/>
              </a:solidFill>
              <a:latin typeface="Arial Narrow"/>
            </a:endParaRPr>
          </a:p>
        </p:txBody>
      </p:sp>
      <p:sp>
        <p:nvSpPr>
          <p:cNvPr id="10" name="Прямоугольник 9"/>
          <p:cNvSpPr/>
          <p:nvPr/>
        </p:nvSpPr>
        <p:spPr>
          <a:xfrm>
            <a:off x="6318504" y="1938528"/>
            <a:ext cx="2642616" cy="1700784"/>
          </a:xfrm>
          <a:prstGeom prst="rect">
            <a:avLst/>
          </a:prstGeom>
        </p:spPr>
        <p:txBody>
          <a:bodyPr lIns="0" tIns="0" rIns="0" bIns="0">
            <a:noAutofit/>
          </a:bodyPr>
          <a:lstStyle/>
          <a:p>
            <a:pPr marL="12700" indent="0">
              <a:spcAft>
                <a:spcPts val="1470"/>
              </a:spcAft>
            </a:pPr>
            <a:r>
              <a:rPr lang="ru" sz="1200" b="1" dirty="0" smtClean="0">
                <a:solidFill>
                  <a:srgbClr val="1F487C"/>
                </a:solidFill>
                <a:latin typeface="Arial Narrow"/>
              </a:rPr>
              <a:t>ПОЯСНИТЕЛЬНАЯ ЗАПИСКА</a:t>
            </a:r>
          </a:p>
          <a:p>
            <a:pPr marL="12700" indent="0">
              <a:spcAft>
                <a:spcPts val="1470"/>
              </a:spcAft>
            </a:pPr>
            <a:r>
              <a:rPr lang="ru" sz="1200" b="1" dirty="0" smtClean="0">
                <a:solidFill>
                  <a:srgbClr val="1F487C"/>
                </a:solidFill>
                <a:latin typeface="Arial Narrow"/>
              </a:rPr>
              <a:t>СОДЕРЖАНИЕ ОБУЧЕНИЯ</a:t>
            </a:r>
          </a:p>
          <a:p>
            <a:pPr marL="12700" marR="12700" indent="0"/>
            <a:r>
              <a:rPr lang="ru" sz="1200" b="1" dirty="0" smtClean="0">
                <a:solidFill>
                  <a:srgbClr val="1F487C"/>
                </a:solidFill>
                <a:latin typeface="Arial Narrow"/>
              </a:rPr>
              <a:t>ПЛАНИРУЕМЫЕ РЕЗУЛЬТАТЫ ОСВОЕНИЯ ПРОГРАММЫ УЧЕБНОГО ПРЕДМЕТА (ПРЕДМЕТНЫЕ, ЛИЧНОСТНЫЕ, МЕТАПРЕДМЕТНЫЕ)</a:t>
            </a:r>
            <a:endParaRPr lang="ru" sz="1200" b="1" dirty="0">
              <a:solidFill>
                <a:srgbClr val="1F487C"/>
              </a:solidFill>
              <a:latin typeface="Arial Narrow"/>
            </a:endParaRPr>
          </a:p>
        </p:txBody>
      </p:sp>
      <p:sp>
        <p:nvSpPr>
          <p:cNvPr id="11" name="Прямоугольник 10"/>
          <p:cNvSpPr/>
          <p:nvPr/>
        </p:nvSpPr>
        <p:spPr>
          <a:xfrm>
            <a:off x="2109256" y="3977120"/>
            <a:ext cx="4209248" cy="395623"/>
          </a:xfrm>
          <a:prstGeom prst="rect">
            <a:avLst/>
          </a:prstGeom>
        </p:spPr>
        <p:txBody>
          <a:bodyPr lIns="0" tIns="0" rIns="0" bIns="0">
            <a:noAutofit/>
          </a:bodyPr>
          <a:lstStyle/>
          <a:p>
            <a:pPr indent="0">
              <a:spcAft>
                <a:spcPts val="2520"/>
              </a:spcAft>
            </a:pPr>
            <a:r>
              <a:rPr lang="ru" sz="1250" b="1" dirty="0">
                <a:solidFill>
                  <a:srgbClr val="FF0000"/>
                </a:solidFill>
                <a:latin typeface="Arial"/>
              </a:rPr>
              <a:t>РЕАЛИЗАЦИЯ: с 1 СЕНТЯБРЯ 2023 года</a:t>
            </a:r>
          </a:p>
        </p:txBody>
      </p:sp>
      <p:cxnSp>
        <p:nvCxnSpPr>
          <p:cNvPr id="9" name="Прямая со стрелкой 8"/>
          <p:cNvCxnSpPr/>
          <p:nvPr/>
        </p:nvCxnSpPr>
        <p:spPr>
          <a:xfrm flipH="1">
            <a:off x="4355976" y="1276400"/>
            <a:ext cx="1152128" cy="607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3851920" y="1276400"/>
            <a:ext cx="72008" cy="607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2267744" y="1420416"/>
            <a:ext cx="144016" cy="518112"/>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571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87824" y="268288"/>
            <a:ext cx="2808312" cy="360040"/>
          </a:xfrm>
          <a:prstGeom prst="rect">
            <a:avLst/>
          </a:prstGeom>
          <a:noFill/>
        </p:spPr>
        <p:txBody>
          <a:bodyPr lIns="0" tIns="0" rIns="0" bIns="0">
            <a:noAutofit/>
          </a:bodyPr>
          <a:lstStyle/>
          <a:p>
            <a:pPr marL="63500" algn="ctr">
              <a:lnSpc>
                <a:spcPts val="2880"/>
              </a:lnSpc>
              <a:spcBef>
                <a:spcPts val="1050"/>
              </a:spcBef>
              <a:spcAft>
                <a:spcPts val="1470"/>
              </a:spcAft>
            </a:pPr>
            <a:r>
              <a:rPr lang="ru" sz="2050" b="1" dirty="0">
                <a:solidFill>
                  <a:srgbClr val="002060"/>
                </a:solidFill>
                <a:latin typeface="Arial Narrow"/>
              </a:rPr>
              <a:t>ФООП НОО</a:t>
            </a:r>
          </a:p>
        </p:txBody>
      </p:sp>
      <p:sp>
        <p:nvSpPr>
          <p:cNvPr id="4" name="Прямоугольник 3"/>
          <p:cNvSpPr/>
          <p:nvPr/>
        </p:nvSpPr>
        <p:spPr>
          <a:xfrm>
            <a:off x="1088136" y="737616"/>
            <a:ext cx="7629144" cy="3206496"/>
          </a:xfrm>
          <a:prstGeom prst="rect">
            <a:avLst/>
          </a:prstGeom>
        </p:spPr>
        <p:txBody>
          <a:bodyPr lIns="0" tIns="0" rIns="0" bIns="0">
            <a:noAutofit/>
          </a:bodyPr>
          <a:lstStyle/>
          <a:p>
            <a:pPr marR="28956">
              <a:lnSpc>
                <a:spcPts val="1704"/>
              </a:lnSpc>
              <a:spcBef>
                <a:spcPts val="1890"/>
              </a:spcBef>
              <a:spcAft>
                <a:spcPts val="1260"/>
              </a:spcAft>
            </a:pPr>
            <a:r>
              <a:rPr lang="ru" sz="1600" b="1" dirty="0" smtClean="0">
                <a:solidFill>
                  <a:srgbClr val="1F487C"/>
                </a:solidFill>
                <a:latin typeface="Arial Narrow" pitchFamily="34" charset="0"/>
              </a:rPr>
              <a:t>1. ФООП НОО </a:t>
            </a:r>
            <a:r>
              <a:rPr lang="ru" sz="1550" b="1" dirty="0" smtClean="0">
                <a:solidFill>
                  <a:srgbClr val="003266"/>
                </a:solidFill>
                <a:latin typeface="Arial Narrow" pitchFamily="34" charset="0"/>
              </a:rPr>
              <a:t>ФЕДЕРАЛЬНЫЙ УЧЕБНЫЙ ПЛАН (5 ВАРИАНТОВ)</a:t>
            </a:r>
          </a:p>
          <a:p>
            <a:pPr marR="28956">
              <a:lnSpc>
                <a:spcPts val="1704"/>
              </a:lnSpc>
              <a:spcBef>
                <a:spcPts val="1890"/>
              </a:spcBef>
              <a:spcAft>
                <a:spcPts val="1260"/>
              </a:spcAft>
            </a:pPr>
            <a:r>
              <a:rPr lang="ru" sz="1600" b="1" dirty="0" smtClean="0">
                <a:solidFill>
                  <a:srgbClr val="002060"/>
                </a:solidFill>
                <a:latin typeface="Arial Narrow" pitchFamily="34" charset="0"/>
              </a:rPr>
              <a:t>  2. ФООП ООО ФЕДЕРАЛЬНЫЙ </a:t>
            </a:r>
            <a:r>
              <a:rPr lang="ru" sz="1600" b="1" dirty="0">
                <a:solidFill>
                  <a:srgbClr val="003266"/>
                </a:solidFill>
                <a:latin typeface="Arial Narrow" pitchFamily="34" charset="0"/>
              </a:rPr>
              <a:t>УЧЕБНЫЙ ПЛАН </a:t>
            </a:r>
            <a:r>
              <a:rPr lang="ru" sz="1600" b="1" dirty="0" smtClean="0">
                <a:solidFill>
                  <a:srgbClr val="003266"/>
                </a:solidFill>
                <a:latin typeface="Arial Narrow" pitchFamily="34" charset="0"/>
              </a:rPr>
              <a:t>(6 </a:t>
            </a:r>
            <a:r>
              <a:rPr lang="ru" sz="1600" b="1" dirty="0">
                <a:solidFill>
                  <a:srgbClr val="003266"/>
                </a:solidFill>
                <a:latin typeface="Arial Narrow" pitchFamily="34" charset="0"/>
              </a:rPr>
              <a:t>вариантов</a:t>
            </a:r>
            <a:r>
              <a:rPr lang="ru" sz="1600" b="1" dirty="0" smtClean="0">
                <a:solidFill>
                  <a:srgbClr val="003266"/>
                </a:solidFill>
                <a:latin typeface="Arial Narrow" pitchFamily="34" charset="0"/>
              </a:rPr>
              <a:t>)</a:t>
            </a:r>
          </a:p>
          <a:p>
            <a:pPr marR="28956">
              <a:lnSpc>
                <a:spcPts val="1704"/>
              </a:lnSpc>
              <a:spcBef>
                <a:spcPts val="1890"/>
              </a:spcBef>
              <a:spcAft>
                <a:spcPts val="1260"/>
              </a:spcAft>
            </a:pPr>
            <a:r>
              <a:rPr lang="ru" sz="1600" b="1" dirty="0" smtClean="0">
                <a:solidFill>
                  <a:srgbClr val="002060"/>
                </a:solidFill>
                <a:latin typeface="Arial Narrow" pitchFamily="34" charset="0"/>
              </a:rPr>
              <a:t>   3. ФООП СОО </a:t>
            </a:r>
            <a:r>
              <a:rPr lang="ru" sz="1600" b="1" dirty="0" smtClean="0">
                <a:solidFill>
                  <a:srgbClr val="003266"/>
                </a:solidFill>
                <a:latin typeface="Arial Narrow" pitchFamily="34" charset="0"/>
              </a:rPr>
              <a:t>ФЕДЕРАЛЬНЫЙ </a:t>
            </a:r>
            <a:r>
              <a:rPr lang="ru" sz="1600" b="1" dirty="0">
                <a:solidFill>
                  <a:srgbClr val="003266"/>
                </a:solidFill>
                <a:latin typeface="Arial Narrow" pitchFamily="34" charset="0"/>
              </a:rPr>
              <a:t>УЧЕБНЫЙ ПЛАН (19 вариантов)</a:t>
            </a:r>
          </a:p>
          <a:p>
            <a:pPr marR="28956" algn="ctr">
              <a:lnSpc>
                <a:spcPts val="1704"/>
              </a:lnSpc>
              <a:spcBef>
                <a:spcPts val="1890"/>
              </a:spcBef>
              <a:spcAft>
                <a:spcPts val="1260"/>
              </a:spcAft>
            </a:pPr>
            <a:endParaRPr lang="ru" sz="1600" b="1" dirty="0" smtClean="0">
              <a:solidFill>
                <a:srgbClr val="003266"/>
              </a:solidFill>
              <a:latin typeface="Arial Narrow" pitchFamily="34" charset="0"/>
            </a:endParaRPr>
          </a:p>
          <a:p>
            <a:pPr marR="28956" algn="ctr">
              <a:lnSpc>
                <a:spcPts val="1704"/>
              </a:lnSpc>
              <a:spcBef>
                <a:spcPts val="1890"/>
              </a:spcBef>
              <a:spcAft>
                <a:spcPts val="1260"/>
              </a:spcAft>
            </a:pPr>
            <a:endParaRPr lang="ru" sz="1600" b="1" dirty="0">
              <a:solidFill>
                <a:srgbClr val="002060"/>
              </a:solidFill>
              <a:latin typeface="Arial Narrow"/>
            </a:endParaRPr>
          </a:p>
          <a:p>
            <a:pPr marR="28956" algn="ctr">
              <a:lnSpc>
                <a:spcPts val="1704"/>
              </a:lnSpc>
              <a:spcBef>
                <a:spcPts val="1890"/>
              </a:spcBef>
              <a:spcAft>
                <a:spcPts val="1260"/>
              </a:spcAft>
            </a:pPr>
            <a:endParaRPr lang="ru" sz="1600" b="1" dirty="0">
              <a:solidFill>
                <a:srgbClr val="003266"/>
              </a:solidFill>
              <a:latin typeface="Calibri"/>
            </a:endParaRPr>
          </a:p>
          <a:p>
            <a:pPr marR="28956" algn="ctr">
              <a:lnSpc>
                <a:spcPts val="1704"/>
              </a:lnSpc>
              <a:spcBef>
                <a:spcPts val="1890"/>
              </a:spcBef>
              <a:spcAft>
                <a:spcPts val="1260"/>
              </a:spcAft>
            </a:pPr>
            <a:endParaRPr lang="ru" sz="1600" b="1" dirty="0">
              <a:solidFill>
                <a:srgbClr val="FFFFFF"/>
              </a:solidFill>
              <a:latin typeface="Century Gothic"/>
            </a:endParaRPr>
          </a:p>
          <a:p>
            <a:pPr marR="28956" algn="ctr">
              <a:lnSpc>
                <a:spcPts val="1704"/>
              </a:lnSpc>
              <a:spcBef>
                <a:spcPts val="1890"/>
              </a:spcBef>
              <a:spcAft>
                <a:spcPts val="1260"/>
              </a:spcAft>
            </a:pPr>
            <a:endParaRPr lang="ru" sz="1550" b="1" dirty="0" smtClean="0">
              <a:solidFill>
                <a:srgbClr val="003266"/>
              </a:solidFill>
              <a:latin typeface="Arial Narrow" pitchFamily="34" charset="0"/>
            </a:endParaRPr>
          </a:p>
          <a:p>
            <a:pPr marL="25400" marR="12700" algn="just">
              <a:lnSpc>
                <a:spcPts val="1200"/>
              </a:lnSpc>
              <a:spcBef>
                <a:spcPts val="1260"/>
              </a:spcBef>
            </a:pPr>
            <a:r>
              <a:rPr lang="ru" sz="1400" i="1" dirty="0" smtClean="0">
                <a:solidFill>
                  <a:srgbClr val="002060"/>
                </a:solidFill>
                <a:latin typeface="Arial Narrow" pitchFamily="34" charset="0"/>
              </a:rPr>
              <a:t>   </a:t>
            </a:r>
            <a:endParaRPr lang="ru" sz="1400" b="1" i="1" dirty="0">
              <a:solidFill>
                <a:srgbClr val="002060"/>
              </a:solidFill>
              <a:latin typeface="Arial Narrow" pitchFamily="34" charset="0"/>
            </a:endParaRPr>
          </a:p>
        </p:txBody>
      </p:sp>
    </p:spTree>
    <p:extLst>
      <p:ext uri="{BB962C8B-B14F-4D97-AF65-F5344CB8AC3E}">
        <p14:creationId xmlns:p14="http://schemas.microsoft.com/office/powerpoint/2010/main" val="2349727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2336" y="1289304"/>
            <a:ext cx="8098536" cy="2292096"/>
          </a:xfrm>
          <a:prstGeom prst="rect">
            <a:avLst/>
          </a:prstGeom>
        </p:spPr>
        <p:txBody>
          <a:bodyPr lIns="0" tIns="0" rIns="0" bIns="0">
            <a:noAutofit/>
          </a:bodyPr>
          <a:lstStyle/>
          <a:p>
            <a:pPr marL="23876" marR="1227836" indent="0" algn="just">
              <a:lnSpc>
                <a:spcPts val="2400"/>
              </a:lnSpc>
              <a:spcBef>
                <a:spcPts val="3570"/>
              </a:spcBef>
              <a:spcAft>
                <a:spcPts val="210"/>
              </a:spcAft>
            </a:pPr>
            <a:r>
              <a:rPr lang="ru" sz="1900" dirty="0">
                <a:solidFill>
                  <a:srgbClr val="002060"/>
                </a:solidFill>
                <a:latin typeface="Arial Narrow"/>
              </a:rPr>
              <a:t>В соответствии с частью 62 статьи 12 Федерального закона № 273-Ф3 образовательные организации вправе перераспределить </a:t>
            </a:r>
            <a:r>
              <a:rPr lang="ru" sz="1900" dirty="0" smtClean="0">
                <a:solidFill>
                  <a:srgbClr val="002060"/>
                </a:solidFill>
                <a:latin typeface="Arial Narrow"/>
              </a:rPr>
              <a:t>время, предусмотренное </a:t>
            </a:r>
            <a:r>
              <a:rPr lang="ru" sz="1900" dirty="0">
                <a:solidFill>
                  <a:srgbClr val="002060"/>
                </a:solidFill>
                <a:latin typeface="Arial Narrow"/>
              </a:rPr>
              <a:t>в федеральном учебном плане на изучение учебных предметов, по которым не проводится государственная итоговая </a:t>
            </a:r>
            <a:r>
              <a:rPr lang="ru" sz="1900" dirty="0" smtClean="0">
                <a:solidFill>
                  <a:srgbClr val="002060"/>
                </a:solidFill>
                <a:latin typeface="Arial Narrow"/>
              </a:rPr>
              <a:t>аттестация,в </a:t>
            </a:r>
            <a:r>
              <a:rPr lang="ru" sz="1900" dirty="0">
                <a:solidFill>
                  <a:srgbClr val="002060"/>
                </a:solidFill>
                <a:latin typeface="Arial Narrow"/>
              </a:rPr>
              <a:t>пользу изучения иных учебных предметов, в том </a:t>
            </a:r>
            <a:r>
              <a:rPr lang="ru" sz="1900" dirty="0" smtClean="0">
                <a:solidFill>
                  <a:srgbClr val="002060"/>
                </a:solidFill>
                <a:latin typeface="Arial Narrow"/>
              </a:rPr>
              <a:t>числе на </a:t>
            </a:r>
            <a:r>
              <a:rPr lang="ru" sz="1900" dirty="0">
                <a:solidFill>
                  <a:srgbClr val="002060"/>
                </a:solidFill>
                <a:latin typeface="Arial Narrow"/>
              </a:rPr>
              <a:t>организацию углубленного изучения отдельных учебных предметов и профильное обучение.</a:t>
            </a:r>
          </a:p>
        </p:txBody>
      </p:sp>
      <p:sp>
        <p:nvSpPr>
          <p:cNvPr id="5" name="Прямоугольник 4"/>
          <p:cNvSpPr/>
          <p:nvPr/>
        </p:nvSpPr>
        <p:spPr>
          <a:xfrm>
            <a:off x="2014728" y="271272"/>
            <a:ext cx="2255520" cy="274320"/>
          </a:xfrm>
          <a:prstGeom prst="rect">
            <a:avLst/>
          </a:prstGeom>
          <a:noFill/>
        </p:spPr>
        <p:txBody>
          <a:bodyPr lIns="0" tIns="0" rIns="0" bIns="0">
            <a:noAutofit/>
          </a:bodyPr>
          <a:lstStyle/>
          <a:p>
            <a:pPr indent="0">
              <a:spcAft>
                <a:spcPts val="3150"/>
              </a:spcAft>
            </a:pPr>
            <a:r>
              <a:rPr lang="ru" sz="2250" b="1" dirty="0">
                <a:solidFill>
                  <a:srgbClr val="002060"/>
                </a:solidFill>
                <a:latin typeface="Arial Narrow"/>
              </a:rPr>
              <a:t>О введении ФООП</a:t>
            </a:r>
          </a:p>
        </p:txBody>
      </p:sp>
    </p:spTree>
    <p:extLst>
      <p:ext uri="{BB962C8B-B14F-4D97-AF65-F5344CB8AC3E}">
        <p14:creationId xmlns:p14="http://schemas.microsoft.com/office/powerpoint/2010/main" val="2182803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84312"/>
            <a:ext cx="7848872" cy="3754874"/>
          </a:xfrm>
          <a:prstGeom prst="rect">
            <a:avLst/>
          </a:prstGeom>
        </p:spPr>
        <p:txBody>
          <a:bodyPr wrap="square">
            <a:spAutoFit/>
          </a:bodyPr>
          <a:lstStyle/>
          <a:p>
            <a:pPr algn="just"/>
            <a:endParaRPr lang="ru-RU" sz="1600" dirty="0" smtClean="0">
              <a:solidFill>
                <a:srgbClr val="002060"/>
              </a:solidFill>
            </a:endParaRPr>
          </a:p>
          <a:p>
            <a:pPr algn="just"/>
            <a:r>
              <a:rPr lang="ru-RU" sz="1600" dirty="0" smtClean="0">
                <a:solidFill>
                  <a:srgbClr val="002060"/>
                </a:solidFill>
              </a:rPr>
              <a:t>При </a:t>
            </a:r>
            <a:r>
              <a:rPr lang="ru-RU" sz="1600" dirty="0">
                <a:solidFill>
                  <a:srgbClr val="002060"/>
                </a:solidFill>
              </a:rPr>
              <a:t>разработке учебного плана образовательной программы среднего общего образования в классах психолого-педагогической направленности за основу при учебном планировании целесообразно выбирать один из вариантов учебного плана гуманитарного профиля с учетом положений Концепции профильных психолого-педагогических классов, разработанной в 2021 году ФГАОУ ДПО «Академия реализации государственной политики и профессионального развития работников образования Министерства просвещения Российской Федерации</a:t>
            </a:r>
            <a:r>
              <a:rPr lang="ru-RU" sz="1600" dirty="0" smtClean="0">
                <a:solidFill>
                  <a:srgbClr val="002060"/>
                </a:solidFill>
              </a:rPr>
              <a:t>»</a:t>
            </a:r>
          </a:p>
          <a:p>
            <a:pPr algn="just"/>
            <a:endParaRPr lang="ru-RU" dirty="0">
              <a:solidFill>
                <a:srgbClr val="002060"/>
              </a:solidFill>
            </a:endParaRPr>
          </a:p>
          <a:p>
            <a:endParaRPr lang="ru-RU" dirty="0"/>
          </a:p>
          <a:p>
            <a:pPr algn="just"/>
            <a:r>
              <a:rPr lang="ru-RU" sz="1400" dirty="0">
                <a:solidFill>
                  <a:srgbClr val="002060"/>
                </a:solidFill>
                <a:latin typeface="Arial Narrow" pitchFamily="34" charset="0"/>
              </a:rPr>
              <a:t>Приказ комитета по образованию Администрации МО «Смоленский район» Смоленской области от02.03.2023г.   №89 </a:t>
            </a:r>
            <a:r>
              <a:rPr lang="ru-RU" sz="1400" dirty="0" smtClean="0">
                <a:solidFill>
                  <a:srgbClr val="002060"/>
                </a:solidFill>
                <a:latin typeface="Arial Narrow" pitchFamily="34" charset="0"/>
              </a:rPr>
              <a:t>«  О </a:t>
            </a:r>
            <a:r>
              <a:rPr lang="ru-RU" sz="1400" dirty="0">
                <a:solidFill>
                  <a:srgbClr val="002060"/>
                </a:solidFill>
                <a:latin typeface="Arial Narrow" pitchFamily="34" charset="0"/>
              </a:rPr>
              <a:t>создании в 2023-2024 учебном году профильных психолого-педагогических  классов на территории Смоленского района»</a:t>
            </a:r>
            <a:endParaRPr lang="ru-RU" sz="1400" dirty="0">
              <a:solidFill>
                <a:srgbClr val="002060"/>
              </a:solidFill>
            </a:endParaRPr>
          </a:p>
        </p:txBody>
      </p:sp>
      <p:sp>
        <p:nvSpPr>
          <p:cNvPr id="7" name="Заголовок 6"/>
          <p:cNvSpPr>
            <a:spLocks noGrp="1"/>
          </p:cNvSpPr>
          <p:nvPr>
            <p:ph type="title"/>
          </p:nvPr>
        </p:nvSpPr>
        <p:spPr>
          <a:xfrm>
            <a:off x="611560" y="3436640"/>
            <a:ext cx="7848872" cy="576064"/>
          </a:xfrm>
        </p:spPr>
        <p:txBody>
          <a:bodyPr>
            <a:normAutofit fontScale="90000"/>
          </a:bodyPr>
          <a:lstStyle/>
          <a:p>
            <a:r>
              <a:rPr lang="ru-RU" dirty="0">
                <a:solidFill>
                  <a:srgbClr val="002060"/>
                </a:solidFill>
                <a:effectLst/>
                <a:latin typeface="Arial Narrow" pitchFamily="34" charset="0"/>
              </a:rPr>
              <a:t/>
            </a:r>
            <a:br>
              <a:rPr lang="ru-RU" dirty="0">
                <a:solidFill>
                  <a:srgbClr val="002060"/>
                </a:solidFill>
                <a:effectLst/>
                <a:latin typeface="Arial Narrow" pitchFamily="34" charset="0"/>
              </a:rPr>
            </a:br>
            <a:r>
              <a:rPr lang="ru-RU" dirty="0" smtClean="0">
                <a:solidFill>
                  <a:srgbClr val="002060"/>
                </a:solidFill>
                <a:latin typeface="Arial Narrow" pitchFamily="34" charset="0"/>
              </a:rPr>
              <a:t>    </a:t>
            </a:r>
            <a:endParaRPr lang="ru-RU" dirty="0"/>
          </a:p>
        </p:txBody>
      </p:sp>
      <p:sp>
        <p:nvSpPr>
          <p:cNvPr id="8" name="Объект 7"/>
          <p:cNvSpPr>
            <a:spLocks noGrp="1"/>
          </p:cNvSpPr>
          <p:nvPr>
            <p:ph idx="1"/>
          </p:nvPr>
        </p:nvSpPr>
        <p:spPr>
          <a:xfrm>
            <a:off x="611560" y="397887"/>
            <a:ext cx="8075240" cy="2966745"/>
          </a:xfrm>
        </p:spPr>
        <p:txBody>
          <a:bodyPr/>
          <a:lstStyle/>
          <a:p>
            <a:pPr marL="0" indent="0">
              <a:buNone/>
            </a:pPr>
            <a:endParaRPr lang="ru-RU" dirty="0" smtClean="0"/>
          </a:p>
        </p:txBody>
      </p:sp>
    </p:spTree>
    <p:extLst>
      <p:ext uri="{BB962C8B-B14F-4D97-AF65-F5344CB8AC3E}">
        <p14:creationId xmlns:p14="http://schemas.microsoft.com/office/powerpoint/2010/main" val="15059139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2920</TotalTime>
  <Words>1531</Words>
  <Application>Microsoft Office PowerPoint</Application>
  <PresentationFormat>Произвольный</PresentationFormat>
  <Paragraphs>151</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Аспект</vt:lpstr>
      <vt:lpstr>Презентация PowerPoint</vt:lpstr>
      <vt:lpstr>Приказ комитета по образованию Администрации МО «Смоленский район» Смоленской области от 28.02.2023г.   №83 «Об организации и координации деятельности общеобразовательных организаций при переходе на федеральные основные образовательные программы общего образования»  Приказ комитета по образованию Администрации МО «Смоленский район» Смоленской области от 14.01.2022 г. № 9 «Об утверждении  плана мероприятий по актуальным вопросам  перехода на обновленные федеральные государственные образовательные стандарты начального общего и основного общего образования»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Федеральная основная образовательная программа среднего общего образования: особенности учета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ALFA</dc:creator>
  <cp:lastModifiedBy>ALFA</cp:lastModifiedBy>
  <cp:revision>65</cp:revision>
  <cp:lastPrinted>2023-03-20T14:58:08Z</cp:lastPrinted>
  <dcterms:modified xsi:type="dcterms:W3CDTF">2023-03-22T15:08:03Z</dcterms:modified>
</cp:coreProperties>
</file>